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1" r:id="rId2"/>
    <p:sldMasterId id="2147483657" r:id="rId3"/>
    <p:sldMasterId id="2147483665" r:id="rId4"/>
  </p:sldMasterIdLst>
  <p:notesMasterIdLst>
    <p:notesMasterId r:id="rId28"/>
  </p:notesMasterIdLst>
  <p:handoutMasterIdLst>
    <p:handoutMasterId r:id="rId29"/>
  </p:handoutMasterIdLst>
  <p:sldIdLst>
    <p:sldId id="256"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7" r:id="rId20"/>
    <p:sldId id="299" r:id="rId21"/>
    <p:sldId id="298" r:id="rId22"/>
    <p:sldId id="300" r:id="rId23"/>
    <p:sldId id="301" r:id="rId24"/>
    <p:sldId id="296" r:id="rId25"/>
    <p:sldId id="302" r:id="rId26"/>
    <p:sldId id="27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329"/>
    <a:srgbClr val="0071CE"/>
    <a:srgbClr val="00B7BD"/>
    <a:srgbClr val="009CA6"/>
    <a:srgbClr val="3E1961"/>
    <a:srgbClr val="201547"/>
    <a:srgbClr val="6426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5" autoAdjust="0"/>
    <p:restoredTop sz="94595" autoAdjust="0"/>
  </p:normalViewPr>
  <p:slideViewPr>
    <p:cSldViewPr snapToGrid="0" snapToObjects="1">
      <p:cViewPr varScale="1">
        <p:scale>
          <a:sx n="107" d="100"/>
          <a:sy n="107" d="100"/>
        </p:scale>
        <p:origin x="-13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a:t>Swan Reach Compositions </a:t>
            </a:r>
          </a:p>
        </c:rich>
      </c:tx>
      <c:layout/>
      <c:overlay val="0"/>
    </c:title>
    <c:autoTitleDeleted val="0"/>
    <c:plotArea>
      <c:layout/>
      <c:barChart>
        <c:barDir val="col"/>
        <c:grouping val="clustered"/>
        <c:varyColors val="0"/>
        <c:ser>
          <c:idx val="0"/>
          <c:order val="0"/>
          <c:tx>
            <c:strRef>
              <c:f>'4th Oct graphs'!$B$3</c:f>
              <c:strCache>
                <c:ptCount val="1"/>
                <c:pt idx="0">
                  <c:v>Pd 1 Improved grazing</c:v>
                </c:pt>
              </c:strCache>
            </c:strRef>
          </c:tx>
          <c:invertIfNegative val="0"/>
          <c:cat>
            <c:strRef>
              <c:f>'4th Oct graphs'!$C$2:$O$2</c:f>
              <c:strCache>
                <c:ptCount val="13"/>
                <c:pt idx="0">
                  <c:v>Ryegrass</c:v>
                </c:pt>
                <c:pt idx="1">
                  <c:v>Phalaris</c:v>
                </c:pt>
                <c:pt idx="2">
                  <c:v>Cocksfoot</c:v>
                </c:pt>
                <c:pt idx="3">
                  <c:v>Prairie Grass</c:v>
                </c:pt>
                <c:pt idx="4">
                  <c:v>Paramatta Grass</c:v>
                </c:pt>
                <c:pt idx="5">
                  <c:v>Unimproved Perennial grasses</c:v>
                </c:pt>
                <c:pt idx="6">
                  <c:v>Annual grass</c:v>
                </c:pt>
                <c:pt idx="7">
                  <c:v>Clover/     medic</c:v>
                </c:pt>
                <c:pt idx="8">
                  <c:v>Capeweed</c:v>
                </c:pt>
                <c:pt idx="9">
                  <c:v>Erodium</c:v>
                </c:pt>
                <c:pt idx="10">
                  <c:v>Other broadleaf weeds</c:v>
                </c:pt>
                <c:pt idx="11">
                  <c:v>Dead Pasture</c:v>
                </c:pt>
                <c:pt idx="12">
                  <c:v>Bare ground</c:v>
                </c:pt>
              </c:strCache>
            </c:strRef>
          </c:cat>
          <c:val>
            <c:numRef>
              <c:f>'4th Oct graphs'!$C$3:$O$3</c:f>
              <c:numCache>
                <c:formatCode>General</c:formatCode>
                <c:ptCount val="13"/>
                <c:pt idx="0">
                  <c:v>10</c:v>
                </c:pt>
                <c:pt idx="2">
                  <c:v>8</c:v>
                </c:pt>
                <c:pt idx="4">
                  <c:v>22</c:v>
                </c:pt>
                <c:pt idx="5">
                  <c:v>18</c:v>
                </c:pt>
                <c:pt idx="6">
                  <c:v>4</c:v>
                </c:pt>
                <c:pt idx="7">
                  <c:v>22</c:v>
                </c:pt>
                <c:pt idx="10">
                  <c:v>10</c:v>
                </c:pt>
                <c:pt idx="11">
                  <c:v>6</c:v>
                </c:pt>
              </c:numCache>
            </c:numRef>
          </c:val>
        </c:ser>
        <c:ser>
          <c:idx val="1"/>
          <c:order val="1"/>
          <c:tx>
            <c:strRef>
              <c:f>'4th Oct graphs'!$B$4</c:f>
              <c:strCache>
                <c:ptCount val="1"/>
                <c:pt idx="0">
                  <c:v>Pd 2 - Grazing + Fert</c:v>
                </c:pt>
              </c:strCache>
            </c:strRef>
          </c:tx>
          <c:invertIfNegative val="0"/>
          <c:cat>
            <c:strRef>
              <c:f>'4th Oct graphs'!$C$2:$O$2</c:f>
              <c:strCache>
                <c:ptCount val="13"/>
                <c:pt idx="0">
                  <c:v>Ryegrass</c:v>
                </c:pt>
                <c:pt idx="1">
                  <c:v>Phalaris</c:v>
                </c:pt>
                <c:pt idx="2">
                  <c:v>Cocksfoot</c:v>
                </c:pt>
                <c:pt idx="3">
                  <c:v>Prairie Grass</c:v>
                </c:pt>
                <c:pt idx="4">
                  <c:v>Paramatta Grass</c:v>
                </c:pt>
                <c:pt idx="5">
                  <c:v>Unimproved Perennial grasses</c:v>
                </c:pt>
                <c:pt idx="6">
                  <c:v>Annual grass</c:v>
                </c:pt>
                <c:pt idx="7">
                  <c:v>Clover/     medic</c:v>
                </c:pt>
                <c:pt idx="8">
                  <c:v>Capeweed</c:v>
                </c:pt>
                <c:pt idx="9">
                  <c:v>Erodium</c:v>
                </c:pt>
                <c:pt idx="10">
                  <c:v>Other broadleaf weeds</c:v>
                </c:pt>
                <c:pt idx="11">
                  <c:v>Dead Pasture</c:v>
                </c:pt>
                <c:pt idx="12">
                  <c:v>Bare ground</c:v>
                </c:pt>
              </c:strCache>
            </c:strRef>
          </c:cat>
          <c:val>
            <c:numRef>
              <c:f>'4th Oct graphs'!$C$4:$O$4</c:f>
              <c:numCache>
                <c:formatCode>General</c:formatCode>
                <c:ptCount val="13"/>
                <c:pt idx="0">
                  <c:v>10</c:v>
                </c:pt>
                <c:pt idx="4">
                  <c:v>48</c:v>
                </c:pt>
                <c:pt idx="5">
                  <c:v>10</c:v>
                </c:pt>
                <c:pt idx="6">
                  <c:v>6</c:v>
                </c:pt>
                <c:pt idx="7">
                  <c:v>14</c:v>
                </c:pt>
                <c:pt idx="10">
                  <c:v>12</c:v>
                </c:pt>
                <c:pt idx="11">
                  <c:v>6</c:v>
                </c:pt>
              </c:numCache>
            </c:numRef>
          </c:val>
        </c:ser>
        <c:ser>
          <c:idx val="2"/>
          <c:order val="2"/>
          <c:tx>
            <c:strRef>
              <c:f>'4th Oct graphs'!$B$5</c:f>
              <c:strCache>
                <c:ptCount val="1"/>
                <c:pt idx="0">
                  <c:v>Pd 3 - Resow</c:v>
                </c:pt>
              </c:strCache>
            </c:strRef>
          </c:tx>
          <c:invertIfNegative val="0"/>
          <c:cat>
            <c:strRef>
              <c:f>'4th Oct graphs'!$C$2:$O$2</c:f>
              <c:strCache>
                <c:ptCount val="13"/>
                <c:pt idx="0">
                  <c:v>Ryegrass</c:v>
                </c:pt>
                <c:pt idx="1">
                  <c:v>Phalaris</c:v>
                </c:pt>
                <c:pt idx="2">
                  <c:v>Cocksfoot</c:v>
                </c:pt>
                <c:pt idx="3">
                  <c:v>Prairie Grass</c:v>
                </c:pt>
                <c:pt idx="4">
                  <c:v>Paramatta Grass</c:v>
                </c:pt>
                <c:pt idx="5">
                  <c:v>Unimproved Perennial grasses</c:v>
                </c:pt>
                <c:pt idx="6">
                  <c:v>Annual grass</c:v>
                </c:pt>
                <c:pt idx="7">
                  <c:v>Clover/     medic</c:v>
                </c:pt>
                <c:pt idx="8">
                  <c:v>Capeweed</c:v>
                </c:pt>
                <c:pt idx="9">
                  <c:v>Erodium</c:v>
                </c:pt>
                <c:pt idx="10">
                  <c:v>Other broadleaf weeds</c:v>
                </c:pt>
                <c:pt idx="11">
                  <c:v>Dead Pasture</c:v>
                </c:pt>
                <c:pt idx="12">
                  <c:v>Bare ground</c:v>
                </c:pt>
              </c:strCache>
            </c:strRef>
          </c:cat>
          <c:val>
            <c:numRef>
              <c:f>'4th Oct graphs'!$C$5:$O$5</c:f>
              <c:numCache>
                <c:formatCode>General</c:formatCode>
                <c:ptCount val="13"/>
                <c:pt idx="0">
                  <c:v>14</c:v>
                </c:pt>
                <c:pt idx="2">
                  <c:v>2</c:v>
                </c:pt>
                <c:pt idx="4">
                  <c:v>38</c:v>
                </c:pt>
                <c:pt idx="5">
                  <c:v>6</c:v>
                </c:pt>
                <c:pt idx="6">
                  <c:v>20</c:v>
                </c:pt>
                <c:pt idx="7">
                  <c:v>10</c:v>
                </c:pt>
                <c:pt idx="10">
                  <c:v>18</c:v>
                </c:pt>
                <c:pt idx="11">
                  <c:v>2</c:v>
                </c:pt>
                <c:pt idx="12">
                  <c:v>2</c:v>
                </c:pt>
              </c:numCache>
            </c:numRef>
          </c:val>
        </c:ser>
        <c:ser>
          <c:idx val="3"/>
          <c:order val="3"/>
          <c:tx>
            <c:strRef>
              <c:f>'4th Oct graphs'!$B$6</c:f>
              <c:strCache>
                <c:ptCount val="1"/>
                <c:pt idx="0">
                  <c:v>Pd 4 - Control area</c:v>
                </c:pt>
              </c:strCache>
            </c:strRef>
          </c:tx>
          <c:invertIfNegative val="0"/>
          <c:cat>
            <c:strRef>
              <c:f>'4th Oct graphs'!$C$2:$O$2</c:f>
              <c:strCache>
                <c:ptCount val="13"/>
                <c:pt idx="0">
                  <c:v>Ryegrass</c:v>
                </c:pt>
                <c:pt idx="1">
                  <c:v>Phalaris</c:v>
                </c:pt>
                <c:pt idx="2">
                  <c:v>Cocksfoot</c:v>
                </c:pt>
                <c:pt idx="3">
                  <c:v>Prairie Grass</c:v>
                </c:pt>
                <c:pt idx="4">
                  <c:v>Paramatta Grass</c:v>
                </c:pt>
                <c:pt idx="5">
                  <c:v>Unimproved Perennial grasses</c:v>
                </c:pt>
                <c:pt idx="6">
                  <c:v>Annual grass</c:v>
                </c:pt>
                <c:pt idx="7">
                  <c:v>Clover/     medic</c:v>
                </c:pt>
                <c:pt idx="8">
                  <c:v>Capeweed</c:v>
                </c:pt>
                <c:pt idx="9">
                  <c:v>Erodium</c:v>
                </c:pt>
                <c:pt idx="10">
                  <c:v>Other broadleaf weeds</c:v>
                </c:pt>
                <c:pt idx="11">
                  <c:v>Dead Pasture</c:v>
                </c:pt>
                <c:pt idx="12">
                  <c:v>Bare ground</c:v>
                </c:pt>
              </c:strCache>
            </c:strRef>
          </c:cat>
          <c:val>
            <c:numRef>
              <c:f>'4th Oct graphs'!$C$6:$O$6</c:f>
              <c:numCache>
                <c:formatCode>General</c:formatCode>
                <c:ptCount val="13"/>
                <c:pt idx="0">
                  <c:v>16</c:v>
                </c:pt>
                <c:pt idx="2">
                  <c:v>2</c:v>
                </c:pt>
                <c:pt idx="4">
                  <c:v>40</c:v>
                </c:pt>
                <c:pt idx="5">
                  <c:v>12</c:v>
                </c:pt>
                <c:pt idx="7">
                  <c:v>18</c:v>
                </c:pt>
                <c:pt idx="10">
                  <c:v>6</c:v>
                </c:pt>
                <c:pt idx="11">
                  <c:v>4</c:v>
                </c:pt>
                <c:pt idx="12">
                  <c:v>2</c:v>
                </c:pt>
              </c:numCache>
            </c:numRef>
          </c:val>
        </c:ser>
        <c:dLbls>
          <c:showLegendKey val="0"/>
          <c:showVal val="0"/>
          <c:showCatName val="0"/>
          <c:showSerName val="0"/>
          <c:showPercent val="0"/>
          <c:showBubbleSize val="0"/>
        </c:dLbls>
        <c:gapWidth val="150"/>
        <c:axId val="92296704"/>
        <c:axId val="92298240"/>
      </c:barChart>
      <c:catAx>
        <c:axId val="92296704"/>
        <c:scaling>
          <c:orientation val="minMax"/>
        </c:scaling>
        <c:delete val="0"/>
        <c:axPos val="b"/>
        <c:majorTickMark val="none"/>
        <c:minorTickMark val="none"/>
        <c:tickLblPos val="nextTo"/>
        <c:crossAx val="92298240"/>
        <c:crosses val="autoZero"/>
        <c:auto val="1"/>
        <c:lblAlgn val="ctr"/>
        <c:lblOffset val="100"/>
        <c:noMultiLvlLbl val="0"/>
      </c:catAx>
      <c:valAx>
        <c:axId val="92298240"/>
        <c:scaling>
          <c:orientation val="minMax"/>
        </c:scaling>
        <c:delete val="0"/>
        <c:axPos val="l"/>
        <c:majorGridlines/>
        <c:numFmt formatCode="General" sourceLinked="1"/>
        <c:majorTickMark val="none"/>
        <c:minorTickMark val="none"/>
        <c:tickLblPos val="nextTo"/>
        <c:crossAx val="922967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a:t>FeedTest Results</a:t>
            </a:r>
          </a:p>
        </c:rich>
      </c:tx>
      <c:layout/>
      <c:overlay val="0"/>
    </c:title>
    <c:autoTitleDeleted val="0"/>
    <c:plotArea>
      <c:layout/>
      <c:barChart>
        <c:barDir val="col"/>
        <c:grouping val="clustered"/>
        <c:varyColors val="0"/>
        <c:ser>
          <c:idx val="0"/>
          <c:order val="0"/>
          <c:tx>
            <c:strRef>
              <c:f>'4th Oct graphs'!$C$27</c:f>
              <c:strCache>
                <c:ptCount val="1"/>
                <c:pt idx="0">
                  <c:v>Energy MJME/kgDM</c:v>
                </c:pt>
              </c:strCache>
            </c:strRef>
          </c:tx>
          <c:invertIfNegative val="0"/>
          <c:cat>
            <c:strRef>
              <c:f>'4th Oct graphs'!$B$28:$B$31</c:f>
              <c:strCache>
                <c:ptCount val="4"/>
                <c:pt idx="0">
                  <c:v>1 Improved Grazing</c:v>
                </c:pt>
                <c:pt idx="1">
                  <c:v>2 Grazing + Fert</c:v>
                </c:pt>
                <c:pt idx="2">
                  <c:v>3 Resow</c:v>
                </c:pt>
                <c:pt idx="3">
                  <c:v>4 Control area</c:v>
                </c:pt>
              </c:strCache>
            </c:strRef>
          </c:cat>
          <c:val>
            <c:numRef>
              <c:f>'4th Oct graphs'!$C$28:$C$31</c:f>
              <c:numCache>
                <c:formatCode>General</c:formatCode>
                <c:ptCount val="4"/>
                <c:pt idx="0">
                  <c:v>8.1</c:v>
                </c:pt>
                <c:pt idx="1">
                  <c:v>8.1999999999999993</c:v>
                </c:pt>
                <c:pt idx="2">
                  <c:v>9.3000000000000007</c:v>
                </c:pt>
                <c:pt idx="3">
                  <c:v>8.4</c:v>
                </c:pt>
              </c:numCache>
            </c:numRef>
          </c:val>
        </c:ser>
        <c:ser>
          <c:idx val="1"/>
          <c:order val="1"/>
          <c:tx>
            <c:strRef>
              <c:f>'4th Oct graphs'!$D$27</c:f>
              <c:strCache>
                <c:ptCount val="1"/>
                <c:pt idx="0">
                  <c:v>Protein %</c:v>
                </c:pt>
              </c:strCache>
            </c:strRef>
          </c:tx>
          <c:invertIfNegative val="0"/>
          <c:cat>
            <c:strRef>
              <c:f>'4th Oct graphs'!$B$28:$B$31</c:f>
              <c:strCache>
                <c:ptCount val="4"/>
                <c:pt idx="0">
                  <c:v>1 Improved Grazing</c:v>
                </c:pt>
                <c:pt idx="1">
                  <c:v>2 Grazing + Fert</c:v>
                </c:pt>
                <c:pt idx="2">
                  <c:v>3 Resow</c:v>
                </c:pt>
                <c:pt idx="3">
                  <c:v>4 Control area</c:v>
                </c:pt>
              </c:strCache>
            </c:strRef>
          </c:cat>
          <c:val>
            <c:numRef>
              <c:f>'4th Oct graphs'!$D$28:$D$31</c:f>
              <c:numCache>
                <c:formatCode>General</c:formatCode>
                <c:ptCount val="4"/>
                <c:pt idx="0">
                  <c:v>8.1999999999999993</c:v>
                </c:pt>
                <c:pt idx="1">
                  <c:v>9.1999999999999993</c:v>
                </c:pt>
                <c:pt idx="2">
                  <c:v>13.4</c:v>
                </c:pt>
                <c:pt idx="3">
                  <c:v>11.2</c:v>
                </c:pt>
              </c:numCache>
            </c:numRef>
          </c:val>
        </c:ser>
        <c:ser>
          <c:idx val="2"/>
          <c:order val="2"/>
          <c:tx>
            <c:strRef>
              <c:f>'4th Oct graphs'!$E$27</c:f>
              <c:strCache>
                <c:ptCount val="1"/>
                <c:pt idx="0">
                  <c:v>Fibre %</c:v>
                </c:pt>
              </c:strCache>
            </c:strRef>
          </c:tx>
          <c:invertIfNegative val="0"/>
          <c:cat>
            <c:strRef>
              <c:f>'4th Oct graphs'!$B$28:$B$31</c:f>
              <c:strCache>
                <c:ptCount val="4"/>
                <c:pt idx="0">
                  <c:v>1 Improved Grazing</c:v>
                </c:pt>
                <c:pt idx="1">
                  <c:v>2 Grazing + Fert</c:v>
                </c:pt>
                <c:pt idx="2">
                  <c:v>3 Resow</c:v>
                </c:pt>
                <c:pt idx="3">
                  <c:v>4 Control area</c:v>
                </c:pt>
              </c:strCache>
            </c:strRef>
          </c:cat>
          <c:val>
            <c:numRef>
              <c:f>'4th Oct graphs'!$E$28:$E$31</c:f>
              <c:numCache>
                <c:formatCode>General</c:formatCode>
                <c:ptCount val="4"/>
                <c:pt idx="0">
                  <c:v>67.400000000000006</c:v>
                </c:pt>
                <c:pt idx="1">
                  <c:v>63.5</c:v>
                </c:pt>
                <c:pt idx="2">
                  <c:v>63.2</c:v>
                </c:pt>
                <c:pt idx="3">
                  <c:v>63.2</c:v>
                </c:pt>
              </c:numCache>
            </c:numRef>
          </c:val>
        </c:ser>
        <c:dLbls>
          <c:showLegendKey val="0"/>
          <c:showVal val="0"/>
          <c:showCatName val="0"/>
          <c:showSerName val="0"/>
          <c:showPercent val="0"/>
          <c:showBubbleSize val="0"/>
        </c:dLbls>
        <c:gapWidth val="150"/>
        <c:axId val="80098048"/>
        <c:axId val="80100736"/>
      </c:barChart>
      <c:catAx>
        <c:axId val="80098048"/>
        <c:scaling>
          <c:orientation val="minMax"/>
        </c:scaling>
        <c:delete val="0"/>
        <c:axPos val="b"/>
        <c:majorTickMark val="none"/>
        <c:minorTickMark val="none"/>
        <c:tickLblPos val="nextTo"/>
        <c:crossAx val="80100736"/>
        <c:crosses val="autoZero"/>
        <c:auto val="1"/>
        <c:lblAlgn val="ctr"/>
        <c:lblOffset val="100"/>
        <c:noMultiLvlLbl val="0"/>
      </c:catAx>
      <c:valAx>
        <c:axId val="80100736"/>
        <c:scaling>
          <c:orientation val="minMax"/>
        </c:scaling>
        <c:delete val="0"/>
        <c:axPos val="l"/>
        <c:majorGridlines/>
        <c:numFmt formatCode="General" sourceLinked="1"/>
        <c:majorTickMark val="none"/>
        <c:minorTickMark val="none"/>
        <c:tickLblPos val="nextTo"/>
        <c:crossAx val="800980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a:t>% Species Composition - Connors Hill</a:t>
            </a:r>
          </a:p>
        </c:rich>
      </c:tx>
      <c:layout/>
      <c:overlay val="0"/>
    </c:title>
    <c:autoTitleDeleted val="0"/>
    <c:plotArea>
      <c:layout/>
      <c:barChart>
        <c:barDir val="bar"/>
        <c:grouping val="clustered"/>
        <c:varyColors val="1"/>
        <c:ser>
          <c:idx val="1"/>
          <c:order val="0"/>
          <c:tx>
            <c:strRef>
              <c:f>'Skews comp&amp;DM'!$Q$19</c:f>
              <c:strCache>
                <c:ptCount val="1"/>
                <c:pt idx="0">
                  <c:v>percentage</c:v>
                </c:pt>
              </c:strCache>
            </c:strRef>
          </c:tx>
          <c:spPr>
            <a:solidFill>
              <a:srgbClr val="00B050"/>
            </a:solidFill>
          </c:spPr>
          <c:invertIfNegative val="0"/>
          <c:cat>
            <c:strRef>
              <c:f>'Skews comp&amp;DM'!$O$20:$O$33</c:f>
              <c:strCache>
                <c:ptCount val="14"/>
                <c:pt idx="0">
                  <c:v>Sub Clover</c:v>
                </c:pt>
                <c:pt idx="1">
                  <c:v>Rye Grass</c:v>
                </c:pt>
                <c:pt idx="2">
                  <c:v>Red Grass</c:v>
                </c:pt>
                <c:pt idx="3">
                  <c:v>Wallaby Grass</c:v>
                </c:pt>
                <c:pt idx="4">
                  <c:v>Fescue</c:v>
                </c:pt>
                <c:pt idx="5">
                  <c:v>Microleana</c:v>
                </c:pt>
                <c:pt idx="6">
                  <c:v>Capeweed</c:v>
                </c:pt>
                <c:pt idx="7">
                  <c:v>Flat Weed</c:v>
                </c:pt>
                <c:pt idx="8">
                  <c:v>Windmill Grass</c:v>
                </c:pt>
                <c:pt idx="9">
                  <c:v>Bare Ground</c:v>
                </c:pt>
                <c:pt idx="10">
                  <c:v>Erodium</c:v>
                </c:pt>
                <c:pt idx="11">
                  <c:v>Kidney Weed</c:v>
                </c:pt>
                <c:pt idx="12">
                  <c:v>Onion Grass</c:v>
                </c:pt>
                <c:pt idx="13">
                  <c:v>Saffron Thistle</c:v>
                </c:pt>
              </c:strCache>
            </c:strRef>
          </c:cat>
          <c:val>
            <c:numRef>
              <c:f>'Skews comp&amp;DM'!$Q$20:$Q$33</c:f>
              <c:numCache>
                <c:formatCode>General</c:formatCode>
                <c:ptCount val="14"/>
                <c:pt idx="0">
                  <c:v>34</c:v>
                </c:pt>
                <c:pt idx="1">
                  <c:v>12</c:v>
                </c:pt>
                <c:pt idx="2">
                  <c:v>10</c:v>
                </c:pt>
                <c:pt idx="3">
                  <c:v>10</c:v>
                </c:pt>
                <c:pt idx="4">
                  <c:v>6</c:v>
                </c:pt>
                <c:pt idx="5">
                  <c:v>6</c:v>
                </c:pt>
                <c:pt idx="6">
                  <c:v>4</c:v>
                </c:pt>
                <c:pt idx="7">
                  <c:v>4</c:v>
                </c:pt>
                <c:pt idx="8">
                  <c:v>4</c:v>
                </c:pt>
                <c:pt idx="9">
                  <c:v>2</c:v>
                </c:pt>
                <c:pt idx="10">
                  <c:v>2</c:v>
                </c:pt>
                <c:pt idx="11">
                  <c:v>2</c:v>
                </c:pt>
                <c:pt idx="12">
                  <c:v>2</c:v>
                </c:pt>
                <c:pt idx="13">
                  <c:v>2</c:v>
                </c:pt>
              </c:numCache>
            </c:numRef>
          </c:val>
        </c:ser>
        <c:dLbls>
          <c:showLegendKey val="0"/>
          <c:showVal val="0"/>
          <c:showCatName val="0"/>
          <c:showSerName val="0"/>
          <c:showPercent val="0"/>
          <c:showBubbleSize val="0"/>
        </c:dLbls>
        <c:gapWidth val="150"/>
        <c:axId val="96208768"/>
        <c:axId val="96210304"/>
      </c:barChart>
      <c:catAx>
        <c:axId val="96208768"/>
        <c:scaling>
          <c:orientation val="minMax"/>
        </c:scaling>
        <c:delete val="0"/>
        <c:axPos val="l"/>
        <c:majorTickMark val="out"/>
        <c:minorTickMark val="none"/>
        <c:tickLblPos val="nextTo"/>
        <c:crossAx val="96210304"/>
        <c:crosses val="autoZero"/>
        <c:auto val="1"/>
        <c:lblAlgn val="ctr"/>
        <c:lblOffset val="100"/>
        <c:noMultiLvlLbl val="0"/>
      </c:catAx>
      <c:valAx>
        <c:axId val="96210304"/>
        <c:scaling>
          <c:orientation val="minMax"/>
        </c:scaling>
        <c:delete val="0"/>
        <c:axPos val="b"/>
        <c:majorGridlines/>
        <c:numFmt formatCode="General" sourceLinked="1"/>
        <c:majorTickMark val="out"/>
        <c:minorTickMark val="none"/>
        <c:tickLblPos val="nextTo"/>
        <c:crossAx val="9620876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a:t>% Species Composition  - Reedy</a:t>
            </a:r>
            <a:r>
              <a:rPr lang="en-AU" baseline="0"/>
              <a:t> Flat</a:t>
            </a:r>
            <a:endParaRPr lang="en-AU"/>
          </a:p>
        </c:rich>
      </c:tx>
      <c:layout/>
      <c:overlay val="0"/>
    </c:title>
    <c:autoTitleDeleted val="0"/>
    <c:plotArea>
      <c:layout/>
      <c:barChart>
        <c:barDir val="bar"/>
        <c:grouping val="clustered"/>
        <c:varyColors val="1"/>
        <c:ser>
          <c:idx val="0"/>
          <c:order val="0"/>
          <c:tx>
            <c:strRef>
              <c:f>'Turners comp&amp;DM'!$R$19</c:f>
              <c:strCache>
                <c:ptCount val="1"/>
                <c:pt idx="0">
                  <c:v>percentage</c:v>
                </c:pt>
              </c:strCache>
            </c:strRef>
          </c:tx>
          <c:spPr>
            <a:solidFill>
              <a:srgbClr val="00B050"/>
            </a:solidFill>
          </c:spPr>
          <c:invertIfNegative val="0"/>
          <c:cat>
            <c:strRef>
              <c:f>'Turners comp&amp;DM'!$P$20:$P$27</c:f>
              <c:strCache>
                <c:ptCount val="8"/>
                <c:pt idx="0">
                  <c:v>Microleana</c:v>
                </c:pt>
                <c:pt idx="1">
                  <c:v>Sub Clover</c:v>
                </c:pt>
                <c:pt idx="2">
                  <c:v>Rye Grass</c:v>
                </c:pt>
                <c:pt idx="3">
                  <c:v>Plantain</c:v>
                </c:pt>
                <c:pt idx="4">
                  <c:v>Flatweed</c:v>
                </c:pt>
                <c:pt idx="5">
                  <c:v>Capeweed</c:v>
                </c:pt>
                <c:pt idx="6">
                  <c:v>Medic</c:v>
                </c:pt>
                <c:pt idx="7">
                  <c:v>Red Grass</c:v>
                </c:pt>
              </c:strCache>
            </c:strRef>
          </c:cat>
          <c:val>
            <c:numRef>
              <c:f>'Turners comp&amp;DM'!$R$20:$R$27</c:f>
              <c:numCache>
                <c:formatCode>General</c:formatCode>
                <c:ptCount val="8"/>
                <c:pt idx="0">
                  <c:v>40</c:v>
                </c:pt>
                <c:pt idx="1">
                  <c:v>22</c:v>
                </c:pt>
                <c:pt idx="2">
                  <c:v>18</c:v>
                </c:pt>
                <c:pt idx="3">
                  <c:v>10</c:v>
                </c:pt>
                <c:pt idx="4">
                  <c:v>4</c:v>
                </c:pt>
                <c:pt idx="5">
                  <c:v>2</c:v>
                </c:pt>
                <c:pt idx="6">
                  <c:v>2</c:v>
                </c:pt>
                <c:pt idx="7">
                  <c:v>2</c:v>
                </c:pt>
              </c:numCache>
            </c:numRef>
          </c:val>
        </c:ser>
        <c:dLbls>
          <c:showLegendKey val="0"/>
          <c:showVal val="0"/>
          <c:showCatName val="0"/>
          <c:showSerName val="0"/>
          <c:showPercent val="0"/>
          <c:showBubbleSize val="0"/>
        </c:dLbls>
        <c:gapWidth val="150"/>
        <c:axId val="90591616"/>
        <c:axId val="90593152"/>
      </c:barChart>
      <c:catAx>
        <c:axId val="90591616"/>
        <c:scaling>
          <c:orientation val="minMax"/>
        </c:scaling>
        <c:delete val="0"/>
        <c:axPos val="l"/>
        <c:majorTickMark val="out"/>
        <c:minorTickMark val="none"/>
        <c:tickLblPos val="nextTo"/>
        <c:crossAx val="90593152"/>
        <c:crosses val="autoZero"/>
        <c:auto val="1"/>
        <c:lblAlgn val="ctr"/>
        <c:lblOffset val="100"/>
        <c:noMultiLvlLbl val="0"/>
      </c:catAx>
      <c:valAx>
        <c:axId val="90593152"/>
        <c:scaling>
          <c:orientation val="minMax"/>
          <c:max val="40"/>
        </c:scaling>
        <c:delete val="0"/>
        <c:axPos val="b"/>
        <c:majorGridlines/>
        <c:numFmt formatCode="General" sourceLinked="1"/>
        <c:majorTickMark val="out"/>
        <c:minorTickMark val="none"/>
        <c:tickLblPos val="nextTo"/>
        <c:crossAx val="9059161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40D0D9-BD03-419F-8630-1DE94F8AEDBD}" type="datetimeFigureOut">
              <a:rPr lang="en-AU" smtClean="0"/>
              <a:t>6/03/2017</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175432-7A1E-4065-9EA2-E76DA57C6B4D}" type="slidenum">
              <a:rPr lang="en-AU" smtClean="0"/>
              <a:t>‹#›</a:t>
            </a:fld>
            <a:endParaRPr lang="en-AU"/>
          </a:p>
        </p:txBody>
      </p:sp>
      <p:sp>
        <p:nvSpPr>
          <p:cNvPr id="6" name="hc" descr="UNCLASSIFIED"/>
          <p:cNvSpPr txBox="1"/>
          <p:nvPr/>
        </p:nvSpPr>
        <p:spPr>
          <a:xfrm>
            <a:off x="0" y="0"/>
            <a:ext cx="6858000" cy="230832"/>
          </a:xfrm>
          <a:prstGeom prst="rect">
            <a:avLst/>
          </a:prstGeom>
          <a:noFill/>
        </p:spPr>
        <p:txBody>
          <a:bodyPr vert="horz" rtlCol="0">
            <a:spAutoFit/>
          </a:bodyPr>
          <a:lstStyle/>
          <a:p>
            <a:pPr algn="ctr"/>
            <a:r>
              <a:rPr lang="en-AU" sz="900" smtClean="0">
                <a:solidFill>
                  <a:srgbClr val="000000"/>
                </a:solidFill>
                <a:latin typeface="arial"/>
              </a:rPr>
              <a:t>UNCLASSIFIED</a:t>
            </a:r>
            <a:endParaRPr lang="en-AU" sz="900">
              <a:solidFill>
                <a:srgbClr val="000000"/>
              </a:solidFill>
              <a:latin typeface="arial"/>
            </a:endParaRPr>
          </a:p>
        </p:txBody>
      </p:sp>
      <p:sp>
        <p:nvSpPr>
          <p:cNvPr id="7" name="fc" descr="UNCLASSIFIED"/>
          <p:cNvSpPr txBox="1"/>
          <p:nvPr/>
        </p:nvSpPr>
        <p:spPr>
          <a:xfrm>
            <a:off x="0" y="8943340"/>
            <a:ext cx="6858000" cy="230832"/>
          </a:xfrm>
          <a:prstGeom prst="rect">
            <a:avLst/>
          </a:prstGeom>
          <a:noFill/>
        </p:spPr>
        <p:txBody>
          <a:bodyPr vert="horz" rtlCol="0">
            <a:spAutoFit/>
          </a:bodyPr>
          <a:lstStyle/>
          <a:p>
            <a:pPr algn="ctr"/>
            <a:r>
              <a:rPr lang="en-AU" sz="900" smtClean="0">
                <a:solidFill>
                  <a:srgbClr val="000000"/>
                </a:solidFill>
                <a:latin typeface="arial"/>
              </a:rPr>
              <a:t>UNCLASSIFIED</a:t>
            </a:r>
            <a:endParaRPr lang="en-AU" sz="900">
              <a:solidFill>
                <a:srgbClr val="000000"/>
              </a:solidFill>
              <a:latin typeface="arial"/>
            </a:endParaRPr>
          </a:p>
        </p:txBody>
      </p:sp>
    </p:spTree>
    <p:extLst>
      <p:ext uri="{BB962C8B-B14F-4D97-AF65-F5344CB8AC3E}">
        <p14:creationId xmlns:p14="http://schemas.microsoft.com/office/powerpoint/2010/main" val="169593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50DC0-DF20-3344-88F4-FC6243EEF9F0}" type="datetimeFigureOut">
              <a:rPr lang="en-US" smtClean="0"/>
              <a:t>3/6/2017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850A2-1E31-7A47-8587-B459B9033867}" type="slidenum">
              <a:rPr lang="en-US" smtClean="0"/>
              <a:t>‹#›</a:t>
            </a:fld>
            <a:endParaRPr lang="en-US"/>
          </a:p>
        </p:txBody>
      </p:sp>
    </p:spTree>
    <p:extLst>
      <p:ext uri="{BB962C8B-B14F-4D97-AF65-F5344CB8AC3E}">
        <p14:creationId xmlns:p14="http://schemas.microsoft.com/office/powerpoint/2010/main" val="183623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238160" y="1710917"/>
            <a:ext cx="7346952" cy="1737375"/>
          </a:xfrm>
        </p:spPr>
        <p:txBody>
          <a:bodyPr anchor="b" anchorCtr="0">
            <a:normAutofit/>
          </a:bodyPr>
          <a:lstStyle>
            <a:lvl1pPr algn="r">
              <a:defRPr sz="4000" b="1" i="0">
                <a:solidFill>
                  <a:schemeClr val="bg1"/>
                </a:solidFill>
                <a:latin typeface="Arial"/>
                <a:cs typeface="Arial"/>
              </a:defRPr>
            </a:lvl1pPr>
          </a:lstStyle>
          <a:p>
            <a:r>
              <a:rPr lang="en-AU" dirty="0" smtClean="0"/>
              <a:t>Click to edit </a:t>
            </a:r>
            <a:br>
              <a:rPr lang="en-AU" dirty="0" smtClean="0"/>
            </a:br>
            <a:r>
              <a:rPr lang="en-AU" dirty="0" smtClean="0"/>
              <a:t>Master title style</a:t>
            </a:r>
            <a:endParaRPr lang="en-US" dirty="0"/>
          </a:p>
        </p:txBody>
      </p:sp>
      <p:sp>
        <p:nvSpPr>
          <p:cNvPr id="3" name="Subtitle 2"/>
          <p:cNvSpPr>
            <a:spLocks noGrp="1"/>
          </p:cNvSpPr>
          <p:nvPr>
            <p:ph type="subTitle" idx="1"/>
          </p:nvPr>
        </p:nvSpPr>
        <p:spPr>
          <a:xfrm>
            <a:off x="1238158" y="3448292"/>
            <a:ext cx="7346953" cy="1710917"/>
          </a:xfrm>
        </p:spPr>
        <p:txBody>
          <a:bodyPr/>
          <a:lstStyle>
            <a:lvl1pPr marL="0" indent="0" algn="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343773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213234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1086691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1823829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2061808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1020339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1196248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60833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9641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1248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AU" dirty="0" smtClean="0"/>
              <a:t>Click to edit Master title style</a:t>
            </a:r>
            <a:endParaRPr lang="en-US" dirty="0"/>
          </a:p>
        </p:txBody>
      </p:sp>
      <p:sp>
        <p:nvSpPr>
          <p:cNvPr id="10" name="Text Placeholder 2"/>
          <p:cNvSpPr>
            <a:spLocks noGrp="1"/>
          </p:cNvSpPr>
          <p:nvPr>
            <p:ph type="body" idx="1"/>
          </p:nvPr>
        </p:nvSpPr>
        <p:spPr>
          <a:xfrm>
            <a:off x="495092" y="1963553"/>
            <a:ext cx="3868340" cy="541521"/>
          </a:xfrm>
        </p:spPr>
        <p:txBody>
          <a:bodyPr anchor="b"/>
          <a:lstStyle>
            <a:lvl1pPr marL="0" indent="0">
              <a:buNone/>
              <a:defRPr sz="1800" b="1">
                <a:solidFill>
                  <a:srgbClr val="4C732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dirty="0" smtClean="0"/>
              <a:t>Click to edit Master text styles</a:t>
            </a:r>
          </a:p>
        </p:txBody>
      </p:sp>
      <p:sp>
        <p:nvSpPr>
          <p:cNvPr id="11" name="Content Placeholder 3"/>
          <p:cNvSpPr>
            <a:spLocks noGrp="1"/>
          </p:cNvSpPr>
          <p:nvPr>
            <p:ph sz="half" idx="2"/>
          </p:nvPr>
        </p:nvSpPr>
        <p:spPr>
          <a:xfrm>
            <a:off x="495092" y="2562825"/>
            <a:ext cx="3868340" cy="3221957"/>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Text Placeholder 4"/>
          <p:cNvSpPr>
            <a:spLocks noGrp="1"/>
          </p:cNvSpPr>
          <p:nvPr>
            <p:ph type="body" sz="quarter" idx="3"/>
          </p:nvPr>
        </p:nvSpPr>
        <p:spPr>
          <a:xfrm>
            <a:off x="4629150" y="1963553"/>
            <a:ext cx="3887391" cy="541522"/>
          </a:xfrm>
        </p:spPr>
        <p:txBody>
          <a:bodyPr anchor="b"/>
          <a:lstStyle>
            <a:lvl1pPr marL="0" indent="0">
              <a:buNone/>
              <a:defRPr sz="1800" b="1">
                <a:solidFill>
                  <a:srgbClr val="4C732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dirty="0" smtClean="0"/>
              <a:t>Click to edit Master text styles</a:t>
            </a:r>
          </a:p>
        </p:txBody>
      </p:sp>
      <p:sp>
        <p:nvSpPr>
          <p:cNvPr id="13" name="Content Placeholder 5"/>
          <p:cNvSpPr>
            <a:spLocks noGrp="1"/>
          </p:cNvSpPr>
          <p:nvPr>
            <p:ph sz="quarter" idx="4"/>
          </p:nvPr>
        </p:nvSpPr>
        <p:spPr>
          <a:xfrm>
            <a:off x="4629150" y="2562825"/>
            <a:ext cx="3887391" cy="3221957"/>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09059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822428"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238160" y="1710917"/>
            <a:ext cx="7346952" cy="1737375"/>
          </a:xfrm>
        </p:spPr>
        <p:txBody>
          <a:bodyPr anchor="b" anchorCtr="0">
            <a:normAutofit/>
          </a:bodyPr>
          <a:lstStyle>
            <a:lvl1pPr algn="r">
              <a:defRPr sz="4000" b="1" i="0">
                <a:solidFill>
                  <a:schemeClr val="bg1"/>
                </a:solidFill>
                <a:latin typeface="Arial"/>
                <a:cs typeface="Arial"/>
              </a:defRPr>
            </a:lvl1pPr>
          </a:lstStyle>
          <a:p>
            <a:r>
              <a:rPr lang="en-AU" dirty="0" smtClean="0"/>
              <a:t>Click to edit </a:t>
            </a:r>
            <a:br>
              <a:rPr lang="en-AU" dirty="0" smtClean="0"/>
            </a:br>
            <a:r>
              <a:rPr lang="en-AU" dirty="0" smtClean="0"/>
              <a:t>Master title style</a:t>
            </a:r>
            <a:endParaRPr lang="en-US" dirty="0"/>
          </a:p>
        </p:txBody>
      </p:sp>
      <p:sp>
        <p:nvSpPr>
          <p:cNvPr id="3" name="Subtitle 2"/>
          <p:cNvSpPr>
            <a:spLocks noGrp="1"/>
          </p:cNvSpPr>
          <p:nvPr>
            <p:ph type="subTitle" idx="1"/>
          </p:nvPr>
        </p:nvSpPr>
        <p:spPr>
          <a:xfrm>
            <a:off x="1238158" y="3448292"/>
            <a:ext cx="7346953" cy="1710917"/>
          </a:xfrm>
        </p:spPr>
        <p:txBody>
          <a:bodyPr/>
          <a:lstStyle>
            <a:lvl1pPr marL="0" indent="0" algn="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1401321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973179"/>
            <a:ext cx="4038600" cy="403267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973179"/>
            <a:ext cx="4038600" cy="403267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11"/>
          </p:nvPr>
        </p:nvSpPr>
        <p:spPr>
          <a:xfrm>
            <a:off x="34329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877220" y="6356350"/>
            <a:ext cx="1555680" cy="365125"/>
          </a:xfrm>
          <a:prstGeom prst="rect">
            <a:avLst/>
          </a:prstGeom>
        </p:spPr>
        <p:txBody>
          <a:bodyPr/>
          <a:lstStyle>
            <a:lvl1pPr>
              <a:defRPr>
                <a:solidFill>
                  <a:srgbClr val="201547"/>
                </a:solidFill>
              </a:defRPr>
            </a:lvl1pPr>
          </a:lstStyle>
          <a:p>
            <a:fld id="{B4716298-E12B-0E44-90E2-5B2DF61A8133}" type="slidenum">
              <a:rPr lang="en-US" smtClean="0"/>
              <a:pPr/>
              <a:t>‹#›</a:t>
            </a:fld>
            <a:endParaRPr lang="en-US" dirty="0"/>
          </a:p>
        </p:txBody>
      </p:sp>
    </p:spTree>
    <p:extLst>
      <p:ext uri="{BB962C8B-B14F-4D97-AF65-F5344CB8AC3E}">
        <p14:creationId xmlns:p14="http://schemas.microsoft.com/office/powerpoint/2010/main" val="60516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808" y="1600200"/>
            <a:ext cx="6549992" cy="4379191"/>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40997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Placeholder 1"/>
          <p:cNvSpPr>
            <a:spLocks noGrp="1"/>
          </p:cNvSpPr>
          <p:nvPr>
            <p:ph type="title"/>
          </p:nvPr>
        </p:nvSpPr>
        <p:spPr>
          <a:xfrm>
            <a:off x="611204" y="2242686"/>
            <a:ext cx="8229600" cy="1417638"/>
          </a:xfrm>
          <a:prstGeom prst="rect">
            <a:avLst/>
          </a:prstGeom>
        </p:spPr>
        <p:txBody>
          <a:bodyPr vert="horz" lIns="91440" tIns="45720" rIns="91440" bIns="45720" rtlCol="0" anchor="ctr">
            <a:normAutofit/>
          </a:bodyPr>
          <a:lstStyle>
            <a:lvl1pPr algn="r">
              <a:defRPr sz="2400">
                <a:solidFill>
                  <a:schemeClr val="bg1"/>
                </a:solidFill>
              </a:defRPr>
            </a:lvl1pPr>
          </a:lstStyle>
          <a:p>
            <a:r>
              <a:rPr lang="en-AU" dirty="0" smtClean="0"/>
              <a:t>Click to edit Master title style</a:t>
            </a:r>
            <a:endParaRPr lang="en-US" dirty="0"/>
          </a:p>
        </p:txBody>
      </p:sp>
    </p:spTree>
    <p:extLst>
      <p:ext uri="{BB962C8B-B14F-4D97-AF65-F5344CB8AC3E}">
        <p14:creationId xmlns:p14="http://schemas.microsoft.com/office/powerpoint/2010/main" val="41525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21305" y="1"/>
            <a:ext cx="7122695" cy="6862046"/>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Placeholder 1"/>
          <p:cNvSpPr>
            <a:spLocks noGrp="1"/>
          </p:cNvSpPr>
          <p:nvPr>
            <p:ph type="title"/>
          </p:nvPr>
        </p:nvSpPr>
        <p:spPr>
          <a:xfrm>
            <a:off x="611204" y="2242686"/>
            <a:ext cx="8229600" cy="1417638"/>
          </a:xfrm>
          <a:prstGeom prst="rect">
            <a:avLst/>
          </a:prstGeom>
        </p:spPr>
        <p:txBody>
          <a:bodyPr vert="horz" lIns="91440" tIns="45720" rIns="91440" bIns="45720" rtlCol="0" anchor="ctr">
            <a:normAutofit/>
          </a:bodyPr>
          <a:lstStyle>
            <a:lvl1pPr algn="r">
              <a:defRPr sz="2400">
                <a:solidFill>
                  <a:schemeClr val="bg1"/>
                </a:solidFill>
              </a:defRPr>
            </a:lvl1pPr>
          </a:lstStyle>
          <a:p>
            <a:r>
              <a:rPr lang="en-AU" dirty="0" smtClean="0"/>
              <a:t>Click to edit Master title style</a:t>
            </a:r>
            <a:endParaRPr lang="en-US" dirty="0"/>
          </a:p>
        </p:txBody>
      </p:sp>
    </p:spTree>
    <p:extLst>
      <p:ext uri="{BB962C8B-B14F-4D97-AF65-F5344CB8AC3E}">
        <p14:creationId xmlns:p14="http://schemas.microsoft.com/office/powerpoint/2010/main" val="19299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7329"/>
                </a:solidFill>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99553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7329"/>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40564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40564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43210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dirty="0"/>
          </a:p>
        </p:txBody>
      </p:sp>
    </p:spTree>
    <p:extLst>
      <p:ext uri="{BB962C8B-B14F-4D97-AF65-F5344CB8AC3E}">
        <p14:creationId xmlns:p14="http://schemas.microsoft.com/office/powerpoint/2010/main" val="72138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176393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3/6/2017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46253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42762"/>
            <a:ext cx="8229600" cy="974876"/>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3876575"/>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hc" descr="UNCLASSIFIED"/>
          <p:cNvSpPr txBox="1"/>
          <p:nvPr userDrawn="1"/>
        </p:nvSpPr>
        <p:spPr>
          <a:xfrm>
            <a:off x="0" y="0"/>
            <a:ext cx="9144000" cy="230832"/>
          </a:xfrm>
          <a:prstGeom prst="rect">
            <a:avLst/>
          </a:prstGeom>
          <a:noFill/>
        </p:spPr>
        <p:txBody>
          <a:bodyPr vert="horz" rtlCol="0">
            <a:spAutoFit/>
          </a:bodyPr>
          <a:lstStyle/>
          <a:p>
            <a:pPr algn="ctr"/>
            <a:r>
              <a:rPr lang="en-AU" sz="900" b="0" i="0" u="none" baseline="0" smtClean="0">
                <a:solidFill>
                  <a:srgbClr val="000000"/>
                </a:solidFill>
                <a:latin typeface="arial"/>
              </a:rPr>
              <a:t>UNCLASSIFIED</a:t>
            </a:r>
            <a:endParaRPr lang="en-AU" sz="900" b="0" i="0" u="none" baseline="0">
              <a:solidFill>
                <a:srgbClr val="000000"/>
              </a:solidFill>
              <a:latin typeface="arial"/>
            </a:endParaRPr>
          </a:p>
        </p:txBody>
      </p:sp>
      <p:sp>
        <p:nvSpPr>
          <p:cNvPr id="6" name="fc" descr="UNCLASSIFIED"/>
          <p:cNvSpPr txBox="1"/>
          <p:nvPr userDrawn="1"/>
        </p:nvSpPr>
        <p:spPr>
          <a:xfrm>
            <a:off x="0" y="6657340"/>
            <a:ext cx="9144000" cy="230832"/>
          </a:xfrm>
          <a:prstGeom prst="rect">
            <a:avLst/>
          </a:prstGeom>
          <a:noFill/>
        </p:spPr>
        <p:txBody>
          <a:bodyPr vert="horz" rtlCol="0">
            <a:spAutoFit/>
          </a:bodyPr>
          <a:lstStyle/>
          <a:p>
            <a:pPr algn="ctr"/>
            <a:r>
              <a:rPr lang="en-AU" sz="900" b="0" i="0" u="none" baseline="0" smtClean="0">
                <a:solidFill>
                  <a:srgbClr val="000000"/>
                </a:solidFill>
                <a:latin typeface="arial"/>
              </a:rPr>
              <a:t>UNCLASSIFIED</a:t>
            </a:r>
            <a:endParaRPr lang="en-AU" sz="900" b="0" i="0" u="none" baseline="0">
              <a:solidFill>
                <a:srgbClr val="000000"/>
              </a:solidFill>
              <a:latin typeface="arial"/>
            </a:endParaRPr>
          </a:p>
        </p:txBody>
      </p:sp>
    </p:spTree>
    <p:extLst>
      <p:ext uri="{BB962C8B-B14F-4D97-AF65-F5344CB8AC3E}">
        <p14:creationId xmlns:p14="http://schemas.microsoft.com/office/powerpoint/2010/main" val="55353494"/>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98" r:id="rId3"/>
    <p:sldLayoutId id="2147483699" r:id="rId4"/>
    <p:sldLayoutId id="2147483650" r:id="rId5"/>
    <p:sldLayoutId id="2147483652" r:id="rId6"/>
  </p:sldLayoutIdLst>
  <p:txStyles>
    <p:titleStyle>
      <a:lvl1pPr algn="l" defTabSz="457200" rtl="0" eaLnBrk="1" latinLnBrk="0" hangingPunct="1">
        <a:spcBef>
          <a:spcPct val="0"/>
        </a:spcBef>
        <a:buNone/>
        <a:defRPr sz="2800" b="1" kern="1200">
          <a:solidFill>
            <a:srgbClr val="4C732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hc" descr="UNCLASSIFIED"/>
          <p:cNvSpPr txBox="1"/>
          <p:nvPr userDrawn="1"/>
        </p:nvSpPr>
        <p:spPr>
          <a:xfrm>
            <a:off x="0" y="0"/>
            <a:ext cx="9144000" cy="230832"/>
          </a:xfrm>
          <a:prstGeom prst="rect">
            <a:avLst/>
          </a:prstGeom>
          <a:noFill/>
        </p:spPr>
        <p:txBody>
          <a:bodyPr vert="horz" rtlCol="0">
            <a:spAutoFit/>
          </a:bodyPr>
          <a:lstStyle/>
          <a:p>
            <a:pPr algn="ctr"/>
            <a:r>
              <a:rPr lang="en-AU" sz="900" b="0" i="0" u="none" baseline="0" smtClean="0">
                <a:solidFill>
                  <a:srgbClr val="000000"/>
                </a:solidFill>
                <a:latin typeface="arial"/>
              </a:rPr>
              <a:t>UNCLASSIFIED</a:t>
            </a:r>
            <a:endParaRPr lang="en-AU" sz="900" b="0" i="0" u="none" baseline="0">
              <a:solidFill>
                <a:srgbClr val="000000"/>
              </a:solidFill>
              <a:latin typeface="arial"/>
            </a:endParaRPr>
          </a:p>
        </p:txBody>
      </p:sp>
      <p:sp>
        <p:nvSpPr>
          <p:cNvPr id="3" name="fc" descr="UNCLASSIFIED"/>
          <p:cNvSpPr txBox="1"/>
          <p:nvPr userDrawn="1"/>
        </p:nvSpPr>
        <p:spPr>
          <a:xfrm>
            <a:off x="0" y="6657340"/>
            <a:ext cx="9144000" cy="230832"/>
          </a:xfrm>
          <a:prstGeom prst="rect">
            <a:avLst/>
          </a:prstGeom>
          <a:noFill/>
        </p:spPr>
        <p:txBody>
          <a:bodyPr vert="horz" rtlCol="0">
            <a:spAutoFit/>
          </a:bodyPr>
          <a:lstStyle/>
          <a:p>
            <a:pPr algn="ctr"/>
            <a:r>
              <a:rPr lang="en-AU" sz="900" b="0" i="0" u="none" baseline="0" smtClean="0">
                <a:solidFill>
                  <a:srgbClr val="000000"/>
                </a:solidFill>
                <a:latin typeface="arial"/>
              </a:rPr>
              <a:t>UNCLASSIFIED</a:t>
            </a:r>
            <a:endParaRPr lang="en-AU" sz="900" b="0" i="0" u="none" baseline="0">
              <a:solidFill>
                <a:srgbClr val="000000"/>
              </a:solidFill>
              <a:latin typeface="arial"/>
            </a:endParaRPr>
          </a:p>
        </p:txBody>
      </p:sp>
    </p:spTree>
    <p:extLst>
      <p:ext uri="{BB962C8B-B14F-4D97-AF65-F5344CB8AC3E}">
        <p14:creationId xmlns:p14="http://schemas.microsoft.com/office/powerpoint/2010/main" val="17055591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34754"/>
            <a:ext cx="8229600" cy="1417638"/>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867301"/>
            <a:ext cx="8229600" cy="4112090"/>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hc" descr="UNCLASSIFIED"/>
          <p:cNvSpPr txBox="1"/>
          <p:nvPr userDrawn="1"/>
        </p:nvSpPr>
        <p:spPr>
          <a:xfrm>
            <a:off x="0" y="0"/>
            <a:ext cx="9144000" cy="230832"/>
          </a:xfrm>
          <a:prstGeom prst="rect">
            <a:avLst/>
          </a:prstGeom>
          <a:noFill/>
        </p:spPr>
        <p:txBody>
          <a:bodyPr vert="horz" rtlCol="0">
            <a:spAutoFit/>
          </a:bodyPr>
          <a:lstStyle/>
          <a:p>
            <a:pPr algn="ctr"/>
            <a:r>
              <a:rPr lang="en-AU" sz="900" b="0" i="0" u="none" baseline="0" smtClean="0">
                <a:solidFill>
                  <a:srgbClr val="000000"/>
                </a:solidFill>
                <a:latin typeface="arial"/>
              </a:rPr>
              <a:t>UNCLASSIFIED</a:t>
            </a:r>
            <a:endParaRPr lang="en-AU" sz="900" b="0" i="0" u="none" baseline="0">
              <a:solidFill>
                <a:srgbClr val="000000"/>
              </a:solidFill>
              <a:latin typeface="arial"/>
            </a:endParaRPr>
          </a:p>
        </p:txBody>
      </p:sp>
      <p:sp>
        <p:nvSpPr>
          <p:cNvPr id="6" name="fc" descr="UNCLASSIFIED"/>
          <p:cNvSpPr txBox="1"/>
          <p:nvPr userDrawn="1"/>
        </p:nvSpPr>
        <p:spPr>
          <a:xfrm>
            <a:off x="0" y="6657340"/>
            <a:ext cx="9144000" cy="230832"/>
          </a:xfrm>
          <a:prstGeom prst="rect">
            <a:avLst/>
          </a:prstGeom>
          <a:noFill/>
        </p:spPr>
        <p:txBody>
          <a:bodyPr vert="horz" rtlCol="0">
            <a:spAutoFit/>
          </a:bodyPr>
          <a:lstStyle/>
          <a:p>
            <a:pPr algn="ctr"/>
            <a:r>
              <a:rPr lang="en-AU" sz="900" b="0" i="0" u="none" baseline="0" smtClean="0">
                <a:solidFill>
                  <a:srgbClr val="000000"/>
                </a:solidFill>
                <a:latin typeface="arial"/>
              </a:rPr>
              <a:t>UNCLASSIFIED</a:t>
            </a:r>
            <a:endParaRPr lang="en-AU" sz="900" b="0" i="0" u="none" baseline="0">
              <a:solidFill>
                <a:srgbClr val="000000"/>
              </a:solidFill>
              <a:latin typeface="arial"/>
            </a:endParaRPr>
          </a:p>
        </p:txBody>
      </p:sp>
    </p:spTree>
    <p:extLst>
      <p:ext uri="{BB962C8B-B14F-4D97-AF65-F5344CB8AC3E}">
        <p14:creationId xmlns:p14="http://schemas.microsoft.com/office/powerpoint/2010/main" val="3851287287"/>
      </p:ext>
    </p:extLst>
  </p:cSld>
  <p:clrMap bg1="lt1" tx1="dk1" bg2="lt2" tx2="dk2" accent1="accent1" accent2="accent2" accent3="accent3" accent4="accent4" accent5="accent5" accent6="accent6" hlink="hlink" folHlink="folHlink"/>
  <p:sldLayoutIdLst>
    <p:sldLayoutId id="2147483663" r:id="rId1"/>
    <p:sldLayoutId id="2147483700" r:id="rId2"/>
    <p:sldLayoutId id="2147483664" r:id="rId3"/>
  </p:sldLayoutIdLst>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hc" descr="UNCLASSIFIED"/>
          <p:cNvSpPr txBox="1"/>
          <p:nvPr userDrawn="1"/>
        </p:nvSpPr>
        <p:spPr>
          <a:xfrm>
            <a:off x="0" y="0"/>
            <a:ext cx="9144000" cy="230832"/>
          </a:xfrm>
          <a:prstGeom prst="rect">
            <a:avLst/>
          </a:prstGeom>
          <a:noFill/>
        </p:spPr>
        <p:txBody>
          <a:bodyPr vert="horz" rtlCol="0">
            <a:spAutoFit/>
          </a:bodyPr>
          <a:lstStyle/>
          <a:p>
            <a:pPr algn="ctr"/>
            <a:r>
              <a:rPr lang="en-AU" sz="900" b="0" i="0" u="none" baseline="0" smtClean="0">
                <a:solidFill>
                  <a:srgbClr val="000000"/>
                </a:solidFill>
                <a:latin typeface="arial"/>
              </a:rPr>
              <a:t>UNCLASSIFIED</a:t>
            </a:r>
            <a:endParaRPr lang="en-AU" sz="900" b="0" i="0" u="none" baseline="0">
              <a:solidFill>
                <a:srgbClr val="000000"/>
              </a:solidFill>
              <a:latin typeface="arial"/>
            </a:endParaRPr>
          </a:p>
        </p:txBody>
      </p:sp>
      <p:sp>
        <p:nvSpPr>
          <p:cNvPr id="4" name="fc" descr="UNCLASSIFIED"/>
          <p:cNvSpPr txBox="1"/>
          <p:nvPr userDrawn="1"/>
        </p:nvSpPr>
        <p:spPr>
          <a:xfrm>
            <a:off x="0" y="6657340"/>
            <a:ext cx="9144000" cy="230832"/>
          </a:xfrm>
          <a:prstGeom prst="rect">
            <a:avLst/>
          </a:prstGeom>
          <a:noFill/>
        </p:spPr>
        <p:txBody>
          <a:bodyPr vert="horz" rtlCol="0">
            <a:spAutoFit/>
          </a:bodyPr>
          <a:lstStyle/>
          <a:p>
            <a:pPr algn="ctr"/>
            <a:r>
              <a:rPr lang="en-AU" sz="900" b="0" i="0" u="none" baseline="0" smtClean="0">
                <a:solidFill>
                  <a:srgbClr val="000000"/>
                </a:solidFill>
                <a:latin typeface="arial"/>
              </a:rPr>
              <a:t>UNCLASSIFIED</a:t>
            </a:r>
            <a:endParaRPr lang="en-AU" sz="900" b="0" i="0" u="none" baseline="0">
              <a:solidFill>
                <a:srgbClr val="000000"/>
              </a:solidFill>
              <a:latin typeface="arial"/>
            </a:endParaRPr>
          </a:p>
        </p:txBody>
      </p:sp>
    </p:spTree>
    <p:extLst>
      <p:ext uri="{BB962C8B-B14F-4D97-AF65-F5344CB8AC3E}">
        <p14:creationId xmlns:p14="http://schemas.microsoft.com/office/powerpoint/2010/main" val="670584539"/>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238160" y="2116476"/>
            <a:ext cx="7346952" cy="1331816"/>
          </a:xfrm>
        </p:spPr>
        <p:txBody>
          <a:bodyPr anchor="b" anchorCtr="0"/>
          <a:lstStyle/>
          <a:p>
            <a:pPr fontAlgn="b"/>
            <a:r>
              <a:rPr lang="en-US" dirty="0" smtClean="0"/>
              <a:t>East Gippsland Topsoils Project Summary</a:t>
            </a:r>
            <a:endParaRPr lang="en-US" dirty="0"/>
          </a:p>
        </p:txBody>
      </p:sp>
      <p:sp>
        <p:nvSpPr>
          <p:cNvPr id="12" name="Subtitle 11"/>
          <p:cNvSpPr>
            <a:spLocks noGrp="1"/>
          </p:cNvSpPr>
          <p:nvPr>
            <p:ph type="subTitle" idx="1"/>
          </p:nvPr>
        </p:nvSpPr>
        <p:spPr/>
        <p:txBody>
          <a:bodyPr/>
          <a:lstStyle/>
          <a:p>
            <a:r>
              <a:rPr lang="en-US" dirty="0" err="1" smtClean="0"/>
              <a:t>Bendoc</a:t>
            </a:r>
            <a:r>
              <a:rPr lang="en-US" dirty="0" smtClean="0"/>
              <a:t> 8 March 2017</a:t>
            </a:r>
          </a:p>
          <a:p>
            <a:endParaRPr lang="en-US" dirty="0"/>
          </a:p>
        </p:txBody>
      </p:sp>
    </p:spTree>
    <p:extLst>
      <p:ext uri="{BB962C8B-B14F-4D97-AF65-F5344CB8AC3E}">
        <p14:creationId xmlns:p14="http://schemas.microsoft.com/office/powerpoint/2010/main" val="122204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does DAFF / </a:t>
            </a:r>
            <a:r>
              <a:rPr lang="en-AU" dirty="0" err="1"/>
              <a:t>CfOC</a:t>
            </a:r>
            <a:r>
              <a:rPr lang="en-AU" dirty="0"/>
              <a:t> say about acid soils in East Gippsland?</a:t>
            </a:r>
          </a:p>
        </p:txBody>
      </p:sp>
      <p:sp>
        <p:nvSpPr>
          <p:cNvPr id="3" name="Content Placeholder 2"/>
          <p:cNvSpPr>
            <a:spLocks noGrp="1"/>
          </p:cNvSpPr>
          <p:nvPr>
            <p:ph idx="1"/>
          </p:nvPr>
        </p:nvSpPr>
        <p:spPr/>
        <p:txBody>
          <a:bodyPr/>
          <a:lstStyle/>
          <a:p>
            <a:pPr marL="0" indent="0">
              <a:buNone/>
            </a:pPr>
            <a:r>
              <a:rPr lang="en-AU" dirty="0"/>
              <a:t>“Region has relatively low risk of soil acidification, localised may have higher risk. Testing is recommended where pH is &lt;6.” </a:t>
            </a:r>
          </a:p>
          <a:p>
            <a:pPr marL="0" indent="0">
              <a:buNone/>
            </a:pPr>
            <a:endParaRPr lang="en-AU" dirty="0"/>
          </a:p>
          <a:p>
            <a:pPr marL="0" indent="0">
              <a:buNone/>
            </a:pPr>
            <a:r>
              <a:rPr lang="en-AU" sz="1400" dirty="0"/>
              <a:t>Source: Indicators of performance  - Agricultural Land Management Practices 2007-08 data. Circulated by DAFF September 2013.</a:t>
            </a:r>
          </a:p>
          <a:p>
            <a:pPr marL="0" indent="0">
              <a:buNone/>
            </a:pPr>
            <a:endParaRPr lang="en-AU" dirty="0"/>
          </a:p>
        </p:txBody>
      </p:sp>
    </p:spTree>
    <p:extLst>
      <p:ext uri="{BB962C8B-B14F-4D97-AF65-F5344CB8AC3E}">
        <p14:creationId xmlns:p14="http://schemas.microsoft.com/office/powerpoint/2010/main" val="424739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Database spread of pH (water) results from 234 paddocks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29105" y="1600200"/>
            <a:ext cx="568579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95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pH (water) results – basic analysis</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6875" y="2457450"/>
            <a:ext cx="58102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793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 comparison RG Plains and Bairnsdale Foothills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5873" y="1600200"/>
            <a:ext cx="5632254"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29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surface soil acidity in resampled paddocks</a:t>
            </a:r>
            <a:endParaRPr lang="en-AU"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0576" y="1600200"/>
            <a:ext cx="5962848"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56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Olsen P in surface soil of resampled paddocks</a:t>
            </a:r>
            <a:endParaRPr lang="en-AU"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0576" y="1600200"/>
            <a:ext cx="5962848"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23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Demonstration Sites</a:t>
            </a:r>
          </a:p>
        </p:txBody>
      </p:sp>
      <p:sp>
        <p:nvSpPr>
          <p:cNvPr id="3" name="Content Placeholder 2"/>
          <p:cNvSpPr>
            <a:spLocks noGrp="1"/>
          </p:cNvSpPr>
          <p:nvPr>
            <p:ph idx="1"/>
          </p:nvPr>
        </p:nvSpPr>
        <p:spPr/>
        <p:txBody>
          <a:bodyPr/>
          <a:lstStyle/>
          <a:p>
            <a:r>
              <a:rPr lang="en-AU" dirty="0"/>
              <a:t>Designed to deal with locally specific conditions.</a:t>
            </a:r>
          </a:p>
          <a:p>
            <a:pPr marL="0" indent="0">
              <a:buNone/>
            </a:pPr>
            <a:endParaRPr lang="en-AU" dirty="0"/>
          </a:p>
          <a:p>
            <a:r>
              <a:rPr lang="en-AU" dirty="0"/>
              <a:t>Aim to improve stocking rates / rotation periods. More resilient pastures.</a:t>
            </a:r>
          </a:p>
          <a:p>
            <a:endParaRPr lang="en-AU" dirty="0"/>
          </a:p>
          <a:p>
            <a:r>
              <a:rPr lang="en-AU" dirty="0"/>
              <a:t>We have three sites</a:t>
            </a:r>
          </a:p>
        </p:txBody>
      </p:sp>
    </p:spTree>
    <p:extLst>
      <p:ext uri="{BB962C8B-B14F-4D97-AF65-F5344CB8AC3E}">
        <p14:creationId xmlns:p14="http://schemas.microsoft.com/office/powerpoint/2010/main" val="402959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Swan Reach - commenced spring 2016</a:t>
            </a:r>
          </a:p>
        </p:txBody>
      </p:sp>
      <p:sp>
        <p:nvSpPr>
          <p:cNvPr id="3" name="Content Placeholder 2"/>
          <p:cNvSpPr>
            <a:spLocks noGrp="1"/>
          </p:cNvSpPr>
          <p:nvPr>
            <p:ph idx="1"/>
          </p:nvPr>
        </p:nvSpPr>
        <p:spPr/>
        <p:txBody>
          <a:bodyPr/>
          <a:lstStyle/>
          <a:p>
            <a:r>
              <a:rPr lang="en-AU" dirty="0"/>
              <a:t>Low nutrient site occupied by Parramatta Grass.</a:t>
            </a:r>
          </a:p>
          <a:p>
            <a:r>
              <a:rPr lang="en-AU" dirty="0"/>
              <a:t>Using combinations of nutrients, rotational grazing and re-sowing to change composition and improve stocking rates.</a:t>
            </a:r>
          </a:p>
          <a:p>
            <a:r>
              <a:rPr lang="en-AU" dirty="0"/>
              <a:t>Representative of local soils</a:t>
            </a:r>
          </a:p>
          <a:p>
            <a:pPr marL="0" indent="0">
              <a:buNone/>
            </a:pPr>
            <a:r>
              <a:rPr lang="en-AU" dirty="0"/>
              <a:t>    pastures.</a:t>
            </a:r>
          </a:p>
          <a:p>
            <a:endParaRPr lang="en-AU" dirty="0"/>
          </a:p>
          <a:p>
            <a:r>
              <a:rPr lang="en-AU" dirty="0"/>
              <a:t>(Refer to handout for design)</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728" y="3337257"/>
            <a:ext cx="2852691" cy="2139518"/>
          </a:xfrm>
          <a:prstGeom prst="rect">
            <a:avLst/>
          </a:prstGeom>
        </p:spPr>
      </p:pic>
    </p:spTree>
    <p:extLst>
      <p:ext uri="{BB962C8B-B14F-4D97-AF65-F5344CB8AC3E}">
        <p14:creationId xmlns:p14="http://schemas.microsoft.com/office/powerpoint/2010/main" val="198254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October 2016</a:t>
            </a:r>
            <a:endParaRPr lang="en-AU" dirty="0"/>
          </a:p>
        </p:txBody>
      </p:sp>
      <p:graphicFrame>
        <p:nvGraphicFramePr>
          <p:cNvPr id="4" name="Content Placeholder 3"/>
          <p:cNvGraphicFramePr>
            <a:graphicFrameLocks noGrp="1"/>
          </p:cNvGraphicFramePr>
          <p:nvPr>
            <p:ph idx="1"/>
          </p:nvPr>
        </p:nvGraphicFramePr>
        <p:xfrm>
          <a:off x="457200" y="1600200"/>
          <a:ext cx="8229600" cy="3876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10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October 2016</a:t>
            </a:r>
            <a:endParaRPr lang="en-AU" dirty="0"/>
          </a:p>
        </p:txBody>
      </p:sp>
      <p:graphicFrame>
        <p:nvGraphicFramePr>
          <p:cNvPr id="4" name="Content Placeholder 3"/>
          <p:cNvGraphicFramePr>
            <a:graphicFrameLocks noGrp="1"/>
          </p:cNvGraphicFramePr>
          <p:nvPr>
            <p:ph idx="1"/>
          </p:nvPr>
        </p:nvGraphicFramePr>
        <p:xfrm>
          <a:off x="457200" y="1600200"/>
          <a:ext cx="8229600" cy="3876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126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AU" dirty="0"/>
              <a:t>This project was initiated by the Department of Economic Development, Jobs, Transport and Resources (DEDJTR).</a:t>
            </a:r>
          </a:p>
          <a:p>
            <a:endParaRPr lang="en-AU" dirty="0"/>
          </a:p>
          <a:p>
            <a:r>
              <a:rPr lang="en-AU" dirty="0"/>
              <a:t>It has been developed in collaboration with East Gippsland CMA, Southern Farming Systems, Greening Australia, East Gippsland Landcare Network, Far East Victoria Landcare and Snowy River Interstate Landcare.</a:t>
            </a:r>
          </a:p>
          <a:p>
            <a:endParaRPr lang="en-AU" dirty="0"/>
          </a:p>
          <a:p>
            <a:r>
              <a:rPr lang="en-AU" dirty="0"/>
              <a:t>It has been funded by the Australian Governments National Landcare Program and the Victorian Governments Land Health Program.</a:t>
            </a:r>
          </a:p>
        </p:txBody>
      </p:sp>
    </p:spTree>
    <p:extLst>
      <p:ext uri="{BB962C8B-B14F-4D97-AF65-F5344CB8AC3E}">
        <p14:creationId xmlns:p14="http://schemas.microsoft.com/office/powerpoint/2010/main" val="1301476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Tambo Valley - commenced spring 2016</a:t>
            </a:r>
          </a:p>
        </p:txBody>
      </p:sp>
      <p:sp>
        <p:nvSpPr>
          <p:cNvPr id="3" name="Content Placeholder 2"/>
          <p:cNvSpPr>
            <a:spLocks noGrp="1"/>
          </p:cNvSpPr>
          <p:nvPr>
            <p:ph idx="1"/>
          </p:nvPr>
        </p:nvSpPr>
        <p:spPr/>
        <p:txBody>
          <a:bodyPr>
            <a:normAutofit lnSpcReduction="10000"/>
          </a:bodyPr>
          <a:lstStyle/>
          <a:p>
            <a:r>
              <a:rPr lang="en-AU" dirty="0"/>
              <a:t>Two demonstration sites, one at Connors Hill (low fertility) the other at Reedy Flat (higher fertility).</a:t>
            </a:r>
          </a:p>
          <a:p>
            <a:r>
              <a:rPr lang="en-AU" dirty="0"/>
              <a:t>Both sites native pasture dominant.</a:t>
            </a:r>
          </a:p>
          <a:p>
            <a:r>
              <a:rPr lang="en-AU" dirty="0"/>
              <a:t>Using strategic grazing over	</a:t>
            </a:r>
          </a:p>
          <a:p>
            <a:pPr marL="0" indent="0">
              <a:buNone/>
            </a:pPr>
            <a:r>
              <a:rPr lang="en-AU" dirty="0"/>
              <a:t>    summer to improve stocking</a:t>
            </a:r>
          </a:p>
          <a:p>
            <a:pPr marL="0" indent="0">
              <a:buNone/>
            </a:pPr>
            <a:r>
              <a:rPr lang="en-AU" dirty="0"/>
              <a:t>    rates and pasture composition.</a:t>
            </a:r>
          </a:p>
          <a:p>
            <a:r>
              <a:rPr lang="en-AU" dirty="0"/>
              <a:t>(Refer to handout for design.)</a:t>
            </a:r>
          </a:p>
          <a:p>
            <a:endParaRPr lang="en-AU" dirty="0"/>
          </a:p>
          <a:p>
            <a:r>
              <a:rPr lang="en-AU" sz="1200" dirty="0"/>
              <a:t>Image shows </a:t>
            </a:r>
            <a:r>
              <a:rPr lang="en-AU" sz="1200" dirty="0" smtClean="0"/>
              <a:t>assessments at Reedy Flat, high</a:t>
            </a:r>
          </a:p>
          <a:p>
            <a:pPr marL="0" indent="0">
              <a:buNone/>
            </a:pPr>
            <a:r>
              <a:rPr lang="en-AU" sz="1200" dirty="0"/>
              <a:t> </a:t>
            </a:r>
            <a:r>
              <a:rPr lang="en-AU" sz="1200" dirty="0" smtClean="0"/>
              <a:t>       fertility </a:t>
            </a:r>
            <a:r>
              <a:rPr lang="en-AU" sz="1200" dirty="0"/>
              <a:t>site – February </a:t>
            </a:r>
            <a:r>
              <a:rPr lang="en-AU" sz="1200" dirty="0" smtClean="0"/>
              <a:t>2017.</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517" y="2851952"/>
            <a:ext cx="3755253" cy="2816440"/>
          </a:xfrm>
          <a:prstGeom prst="rect">
            <a:avLst/>
          </a:prstGeom>
        </p:spPr>
      </p:pic>
    </p:spTree>
    <p:extLst>
      <p:ext uri="{BB962C8B-B14F-4D97-AF65-F5344CB8AC3E}">
        <p14:creationId xmlns:p14="http://schemas.microsoft.com/office/powerpoint/2010/main" val="1932718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October 2016</a:t>
            </a:r>
            <a:endParaRPr lang="en-AU" dirty="0"/>
          </a:p>
        </p:txBody>
      </p:sp>
      <p:graphicFrame>
        <p:nvGraphicFramePr>
          <p:cNvPr id="4" name="Content Placeholder 3"/>
          <p:cNvGraphicFramePr>
            <a:graphicFrameLocks noGrp="1"/>
          </p:cNvGraphicFramePr>
          <p:nvPr>
            <p:ph idx="1"/>
          </p:nvPr>
        </p:nvGraphicFramePr>
        <p:xfrm>
          <a:off x="457200" y="1600200"/>
          <a:ext cx="8229600" cy="3876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2947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October 2016</a:t>
            </a:r>
            <a:endParaRPr lang="en-AU" dirty="0"/>
          </a:p>
        </p:txBody>
      </p:sp>
      <p:graphicFrame>
        <p:nvGraphicFramePr>
          <p:cNvPr id="4" name="Content Placeholder 3"/>
          <p:cNvGraphicFramePr>
            <a:graphicFrameLocks noGrp="1"/>
          </p:cNvGraphicFramePr>
          <p:nvPr>
            <p:ph idx="1"/>
          </p:nvPr>
        </p:nvGraphicFramePr>
        <p:xfrm>
          <a:off x="457200" y="1600200"/>
          <a:ext cx="8229600" cy="3876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815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Tree>
    <p:extLst>
      <p:ext uri="{BB962C8B-B14F-4D97-AF65-F5344CB8AC3E}">
        <p14:creationId xmlns:p14="http://schemas.microsoft.com/office/powerpoint/2010/main" val="640808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Why create a soils and plant tissue database?</a:t>
            </a:r>
          </a:p>
        </p:txBody>
      </p:sp>
      <p:sp>
        <p:nvSpPr>
          <p:cNvPr id="3" name="Content Placeholder 2"/>
          <p:cNvSpPr>
            <a:spLocks noGrp="1"/>
          </p:cNvSpPr>
          <p:nvPr>
            <p:ph idx="1"/>
          </p:nvPr>
        </p:nvSpPr>
        <p:spPr/>
        <p:txBody>
          <a:bodyPr>
            <a:normAutofit lnSpcReduction="10000"/>
          </a:bodyPr>
          <a:lstStyle/>
          <a:p>
            <a:r>
              <a:rPr lang="en-AU" dirty="0"/>
              <a:t>If you can’t measure it you can’t change it. Do the programs work?</a:t>
            </a:r>
          </a:p>
          <a:p>
            <a:endParaRPr lang="en-AU" dirty="0"/>
          </a:p>
          <a:p>
            <a:r>
              <a:rPr lang="en-AU" dirty="0"/>
              <a:t>Science around soils and plant tissue is established, that is, it is measurable and repeatable.</a:t>
            </a:r>
          </a:p>
          <a:p>
            <a:pPr marL="0" indent="0">
              <a:buNone/>
            </a:pPr>
            <a:endParaRPr lang="en-AU" dirty="0"/>
          </a:p>
          <a:p>
            <a:r>
              <a:rPr lang="en-AU" dirty="0"/>
              <a:t>Identify spatial variation -  Target resources to get the most change.</a:t>
            </a:r>
          </a:p>
          <a:p>
            <a:r>
              <a:rPr lang="en-AU" dirty="0"/>
              <a:t>Future value: establish baseline conditions to determine rate of change overtime. (Temporal variation).</a:t>
            </a:r>
          </a:p>
          <a:p>
            <a:pPr marL="0" indent="0">
              <a:buNone/>
            </a:pPr>
            <a:endParaRPr lang="en-AU" dirty="0"/>
          </a:p>
        </p:txBody>
      </p:sp>
    </p:spTree>
    <p:extLst>
      <p:ext uri="{BB962C8B-B14F-4D97-AF65-F5344CB8AC3E}">
        <p14:creationId xmlns:p14="http://schemas.microsoft.com/office/powerpoint/2010/main" val="416597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Soil and plant sampling by soil type</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29105" y="1600200"/>
            <a:ext cx="568579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4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Region Wide</a:t>
            </a:r>
            <a:endParaRPr lang="en-AU" dirty="0"/>
          </a:p>
        </p:txBody>
      </p:sp>
      <p:sp>
        <p:nvSpPr>
          <p:cNvPr id="3" name="Content Placeholder 2"/>
          <p:cNvSpPr>
            <a:spLocks noGrp="1"/>
          </p:cNvSpPr>
          <p:nvPr>
            <p:ph idx="1"/>
          </p:nvPr>
        </p:nvSpPr>
        <p:spPr/>
        <p:txBody>
          <a:bodyPr>
            <a:normAutofit fontScale="92500" lnSpcReduction="10000"/>
          </a:bodyPr>
          <a:lstStyle/>
          <a:p>
            <a:r>
              <a:rPr lang="en-AU" dirty="0"/>
              <a:t>Erosion (sheet, rill, gully and tunnel) was observed on 18 of 75 sites (or 24% of sites) across East Gippsland. </a:t>
            </a:r>
          </a:p>
          <a:p>
            <a:pPr marL="0" indent="0">
              <a:buNone/>
            </a:pPr>
            <a:endParaRPr lang="en-AU" dirty="0"/>
          </a:p>
          <a:p>
            <a:r>
              <a:rPr lang="en-AU" dirty="0"/>
              <a:t>Soil pH is generally moderately acidic to strongly acidic. </a:t>
            </a:r>
          </a:p>
          <a:p>
            <a:pPr marL="0" indent="0">
              <a:buNone/>
            </a:pPr>
            <a:endParaRPr lang="en-AU" dirty="0"/>
          </a:p>
          <a:p>
            <a:r>
              <a:rPr lang="en-AU" dirty="0"/>
              <a:t>Across the region, available soil phosphorous is inadequate in many paddocks and in a few, needlessly high. </a:t>
            </a:r>
          </a:p>
          <a:p>
            <a:pPr marL="0" indent="0">
              <a:buNone/>
            </a:pPr>
            <a:endParaRPr lang="en-AU" dirty="0"/>
          </a:p>
          <a:p>
            <a:r>
              <a:rPr lang="en-AU" dirty="0"/>
              <a:t>Data also suggests an inadequate supply of molybdenum (Mo) and marginal supply for Boron in many paddocks across the region.</a:t>
            </a:r>
          </a:p>
          <a:p>
            <a:endParaRPr lang="en-AU" dirty="0"/>
          </a:p>
        </p:txBody>
      </p:sp>
    </p:spTree>
    <p:extLst>
      <p:ext uri="{BB962C8B-B14F-4D97-AF65-F5344CB8AC3E}">
        <p14:creationId xmlns:p14="http://schemas.microsoft.com/office/powerpoint/2010/main" val="292006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Gippsland Lakes and Hinterland</a:t>
            </a:r>
            <a:endParaRPr lang="en-AU" dirty="0"/>
          </a:p>
        </p:txBody>
      </p:sp>
      <p:sp>
        <p:nvSpPr>
          <p:cNvPr id="3" name="Content Placeholder 2"/>
          <p:cNvSpPr>
            <a:spLocks noGrp="1"/>
          </p:cNvSpPr>
          <p:nvPr>
            <p:ph idx="1"/>
          </p:nvPr>
        </p:nvSpPr>
        <p:spPr/>
        <p:txBody>
          <a:bodyPr>
            <a:normAutofit fontScale="92500" lnSpcReduction="20000"/>
          </a:bodyPr>
          <a:lstStyle/>
          <a:p>
            <a:r>
              <a:rPr lang="en-AU" dirty="0"/>
              <a:t>Soil Potassium fertility was inadequate for plant growth in a larger proportion of paddocks on the Red Gum Plains.</a:t>
            </a:r>
          </a:p>
          <a:p>
            <a:r>
              <a:rPr lang="en-AU" dirty="0"/>
              <a:t>Erosion (1 gully, 4 tunnel) was observed on 4 of 22 sites in the Bairnsdale Foothills.</a:t>
            </a:r>
          </a:p>
          <a:p>
            <a:r>
              <a:rPr lang="en-AU" dirty="0"/>
              <a:t>Erosion (1 sheet and rill, 1 tunnel) was observed on 2 of 29 sites on Red Gum Plains.  Wind erosion.</a:t>
            </a:r>
          </a:p>
          <a:p>
            <a:r>
              <a:rPr lang="en-AU" dirty="0"/>
              <a:t>Generally soil pH was moderately acidic to strongly acidic, and  often sufficiently acidic to limit pasture growth. For example, 26 of the 66 soil samples from this unit were strongly acidic. </a:t>
            </a:r>
          </a:p>
          <a:p>
            <a:r>
              <a:rPr lang="en-AU" dirty="0"/>
              <a:t>Across this unit, soil phosphorous was inadequate (&lt; 14 mg/kg) in 27 of the 66 paddocks and in 16 it was needlessly high</a:t>
            </a:r>
          </a:p>
          <a:p>
            <a:endParaRPr lang="en-AU" dirty="0"/>
          </a:p>
        </p:txBody>
      </p:sp>
    </p:spTree>
    <p:extLst>
      <p:ext uri="{BB962C8B-B14F-4D97-AF65-F5344CB8AC3E}">
        <p14:creationId xmlns:p14="http://schemas.microsoft.com/office/powerpoint/2010/main" val="372569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Gippsland Lakes </a:t>
            </a:r>
            <a:r>
              <a:rPr lang="en-AU" dirty="0"/>
              <a:t>U</a:t>
            </a:r>
            <a:r>
              <a:rPr lang="en-AU" dirty="0" smtClean="0"/>
              <a:t>pper Catchment</a:t>
            </a:r>
            <a:endParaRPr lang="en-AU" dirty="0"/>
          </a:p>
        </p:txBody>
      </p:sp>
      <p:sp>
        <p:nvSpPr>
          <p:cNvPr id="3" name="Content Placeholder 2"/>
          <p:cNvSpPr>
            <a:spLocks noGrp="1"/>
          </p:cNvSpPr>
          <p:nvPr>
            <p:ph idx="1"/>
          </p:nvPr>
        </p:nvSpPr>
        <p:spPr/>
        <p:txBody>
          <a:bodyPr>
            <a:normAutofit lnSpcReduction="10000"/>
          </a:bodyPr>
          <a:lstStyle/>
          <a:p>
            <a:r>
              <a:rPr lang="en-AU" dirty="0"/>
              <a:t>Erosion was observed on 11 (9 sheet, 4 rill, 8 gully) of the 45 sites</a:t>
            </a:r>
          </a:p>
          <a:p>
            <a:pPr marL="0" indent="0">
              <a:buNone/>
            </a:pPr>
            <a:endParaRPr lang="en-AU" dirty="0"/>
          </a:p>
          <a:p>
            <a:r>
              <a:rPr lang="en-AU" dirty="0"/>
              <a:t>Generally soil pH was moderately acidic to strongly acidic and often sufficiently acidic to limit pasture growth.  For example, 25 of the 45 soil samples from this unit were strongly acidic. </a:t>
            </a:r>
          </a:p>
          <a:p>
            <a:pPr marL="0" indent="0">
              <a:buNone/>
            </a:pPr>
            <a:endParaRPr lang="en-AU" dirty="0"/>
          </a:p>
          <a:p>
            <a:r>
              <a:rPr lang="en-AU" dirty="0"/>
              <a:t>Across this unit, soil phosphorous was inadequate in 37 of the 45 paddocks and in three it was needlessly high.</a:t>
            </a:r>
          </a:p>
          <a:p>
            <a:endParaRPr lang="en-AU" dirty="0"/>
          </a:p>
        </p:txBody>
      </p:sp>
    </p:spTree>
    <p:extLst>
      <p:ext uri="{BB962C8B-B14F-4D97-AF65-F5344CB8AC3E}">
        <p14:creationId xmlns:p14="http://schemas.microsoft.com/office/powerpoint/2010/main" val="339549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Far East Catchments and East Coast</a:t>
            </a:r>
          </a:p>
        </p:txBody>
      </p:sp>
      <p:sp>
        <p:nvSpPr>
          <p:cNvPr id="3" name="Content Placeholder 2"/>
          <p:cNvSpPr>
            <a:spLocks noGrp="1"/>
          </p:cNvSpPr>
          <p:nvPr>
            <p:ph idx="1"/>
          </p:nvPr>
        </p:nvSpPr>
        <p:spPr/>
        <p:txBody>
          <a:bodyPr>
            <a:normAutofit lnSpcReduction="10000"/>
          </a:bodyPr>
          <a:lstStyle/>
          <a:p>
            <a:r>
              <a:rPr lang="en-AU" dirty="0"/>
              <a:t>Erosion (3 sheet,  2 rill, 1 tunnel and 4 gully) was observed on 7 of 29 sites.  </a:t>
            </a:r>
          </a:p>
          <a:p>
            <a:pPr marL="0" indent="0">
              <a:buNone/>
            </a:pPr>
            <a:endParaRPr lang="en-AU" dirty="0"/>
          </a:p>
          <a:p>
            <a:r>
              <a:rPr lang="en-AU" dirty="0"/>
              <a:t>Soil pH is often is sufficiently acidic to limit pasture growth. For example, 17 of the 29 soil samples from this unit were strongly acidic and 4 were extremely acidic.</a:t>
            </a:r>
          </a:p>
          <a:p>
            <a:pPr marL="0" indent="0">
              <a:buNone/>
            </a:pPr>
            <a:endParaRPr lang="en-AU" dirty="0"/>
          </a:p>
          <a:p>
            <a:r>
              <a:rPr lang="en-AU" dirty="0"/>
              <a:t>Across this unit, soil phosphorous was inadequate (&lt; 14 mg/kg) in 12 of the 29 paddocks and in 9 it was needlessly high.</a:t>
            </a:r>
          </a:p>
          <a:p>
            <a:pPr marL="0" indent="0">
              <a:buNone/>
            </a:pPr>
            <a:endParaRPr lang="en-AU" dirty="0"/>
          </a:p>
        </p:txBody>
      </p:sp>
    </p:spTree>
    <p:extLst>
      <p:ext uri="{BB962C8B-B14F-4D97-AF65-F5344CB8AC3E}">
        <p14:creationId xmlns:p14="http://schemas.microsoft.com/office/powerpoint/2010/main" val="363869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can we use the database?</a:t>
            </a:r>
          </a:p>
        </p:txBody>
      </p:sp>
      <p:sp>
        <p:nvSpPr>
          <p:cNvPr id="3" name="Content Placeholder 2"/>
          <p:cNvSpPr>
            <a:spLocks noGrp="1"/>
          </p:cNvSpPr>
          <p:nvPr>
            <p:ph idx="1"/>
          </p:nvPr>
        </p:nvSpPr>
        <p:spPr/>
        <p:txBody>
          <a:bodyPr/>
          <a:lstStyle/>
          <a:p>
            <a:pPr marL="0" indent="0">
              <a:buNone/>
            </a:pPr>
            <a:endParaRPr lang="en-AU" dirty="0"/>
          </a:p>
          <a:p>
            <a:pPr marL="0" indent="0">
              <a:buNone/>
            </a:pPr>
            <a:endParaRPr lang="en-AU" dirty="0" smtClean="0"/>
          </a:p>
          <a:p>
            <a:pPr marL="0" indent="0">
              <a:buNone/>
            </a:pPr>
            <a:r>
              <a:rPr lang="en-AU" dirty="0" smtClean="0"/>
              <a:t>Target </a:t>
            </a:r>
            <a:r>
              <a:rPr lang="en-AU" dirty="0"/>
              <a:t>effort to achieve Regional outcomes,  cognisant of local variations in soils and the circumstances experienced by the farmer.</a:t>
            </a:r>
          </a:p>
        </p:txBody>
      </p:sp>
    </p:spTree>
    <p:extLst>
      <p:ext uri="{BB962C8B-B14F-4D97-AF65-F5344CB8AC3E}">
        <p14:creationId xmlns:p14="http://schemas.microsoft.com/office/powerpoint/2010/main" val="644869060"/>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801</Words>
  <Application>Microsoft Office PowerPoint</Application>
  <PresentationFormat>On-screen Show (4:3)</PresentationFormat>
  <Paragraphs>86</Paragraphs>
  <Slides>23</Slides>
  <Notes>0</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Custom Design</vt:lpstr>
      <vt:lpstr>1_Office Theme</vt:lpstr>
      <vt:lpstr>2_Office Theme</vt:lpstr>
      <vt:lpstr>East Gippsland Topsoils Project Summary</vt:lpstr>
      <vt:lpstr>PowerPoint Presentation</vt:lpstr>
      <vt:lpstr>Why create a soils and plant tissue database?</vt:lpstr>
      <vt:lpstr>Soil and plant sampling by soil type</vt:lpstr>
      <vt:lpstr>Region Wide</vt:lpstr>
      <vt:lpstr>Gippsland Lakes and Hinterland</vt:lpstr>
      <vt:lpstr>Gippsland Lakes Upper Catchment</vt:lpstr>
      <vt:lpstr>Far East Catchments and East Coast</vt:lpstr>
      <vt:lpstr>How can we use the database?</vt:lpstr>
      <vt:lpstr>What does DAFF / CfOC say about acid soils in East Gippsland?</vt:lpstr>
      <vt:lpstr>Database spread of pH (water) results from 234 paddocks</vt:lpstr>
      <vt:lpstr>pH (water) results – basic analysis</vt:lpstr>
      <vt:lpstr>K comparison RG Plains and Bairnsdale Foothills</vt:lpstr>
      <vt:lpstr>Change in surface soil acidity in resampled paddocks</vt:lpstr>
      <vt:lpstr>Change in Olsen P in surface soil of resampled paddocks</vt:lpstr>
      <vt:lpstr>Demonstration Sites</vt:lpstr>
      <vt:lpstr>Swan Reach - commenced spring 2016</vt:lpstr>
      <vt:lpstr>October 2016</vt:lpstr>
      <vt:lpstr>October 2016</vt:lpstr>
      <vt:lpstr>Tambo Valley - commenced spring 2016</vt:lpstr>
      <vt:lpstr>October 2016</vt:lpstr>
      <vt:lpstr>October 2016</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dc:creator>
  <cp:lastModifiedBy>Wayne Burton</cp:lastModifiedBy>
  <cp:revision>77</cp:revision>
  <cp:lastPrinted>2015-12-31T01:33:04Z</cp:lastPrinted>
  <dcterms:created xsi:type="dcterms:W3CDTF">2015-10-29T00:41:52Z</dcterms:created>
  <dcterms:modified xsi:type="dcterms:W3CDTF">2017-03-06T02:33:42Z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1d54205f-6dc0-4d8e-a73d-31a4a276768e</vt:lpwstr>
  </property>
  <property fmtid="{D5CDD505-2E9C-101B-9397-08002B2CF9AE}" pid="3" name="DSDBI ClassificationCLASSIFICATION">
    <vt:lpwstr>UNCLASSIFIED</vt:lpwstr>
  </property>
  <property fmtid="{D5CDD505-2E9C-101B-9397-08002B2CF9AE}" pid="4" name="DSDBI ClassificationDLM FOR SEC-MARKINGS">
    <vt:lpwstr>NONE</vt:lpwstr>
  </property>
  <property fmtid="{D5CDD505-2E9C-101B-9397-08002B2CF9AE}" pid="5" name="Classification">
    <vt:lpwstr>UNCLASSIFIED
NONE
Susan Joy</vt:lpwstr>
  </property>
</Properties>
</file>