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6" r:id="rId2"/>
    <p:sldId id="403" r:id="rId3"/>
    <p:sldId id="444" r:id="rId4"/>
    <p:sldId id="448" r:id="rId5"/>
    <p:sldId id="449" r:id="rId6"/>
    <p:sldId id="453" r:id="rId7"/>
    <p:sldId id="445" r:id="rId8"/>
    <p:sldId id="450" r:id="rId9"/>
    <p:sldId id="451" r:id="rId10"/>
    <p:sldId id="447" r:id="rId11"/>
    <p:sldId id="452" r:id="rId12"/>
    <p:sldId id="446" r:id="rId13"/>
    <p:sldId id="455" r:id="rId14"/>
    <p:sldId id="437" r:id="rId15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69696"/>
    <a:srgbClr val="404040"/>
    <a:srgbClr val="00AAA1"/>
    <a:srgbClr val="75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46" autoAdjust="0"/>
    <p:restoredTop sz="94645" autoAdjust="0"/>
  </p:normalViewPr>
  <p:slideViewPr>
    <p:cSldViewPr showGuides="1">
      <p:cViewPr varScale="1">
        <p:scale>
          <a:sx n="74" d="100"/>
          <a:sy n="74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notesViewPr>
    <p:cSldViewPr>
      <p:cViewPr varScale="1">
        <p:scale>
          <a:sx n="70" d="100"/>
          <a:sy n="70" d="100"/>
        </p:scale>
        <p:origin x="-3062" y="-77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9B8C1BDA-8D6D-4382-B679-1C8A929FAA30}" type="datetimeFigureOut">
              <a:rPr lang="en-AU" smtClean="0"/>
              <a:t>1/05/2017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3C3F98D8-89AA-4AFD-AC0C-10E097EE64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7222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35EA14-8E7E-4E8D-9E1F-B7D988FB944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9769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8160" y="1710917"/>
            <a:ext cx="7346952" cy="1737375"/>
          </a:xfrm>
        </p:spPr>
        <p:txBody>
          <a:bodyPr anchor="b" anchorCtr="0">
            <a:normAutofit/>
          </a:bodyPr>
          <a:lstStyle>
            <a:lvl1pPr algn="r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AU" dirty="0" smtClean="0"/>
              <a:t>Click to edit </a:t>
            </a:r>
            <a:br>
              <a:rPr lang="en-AU" dirty="0" smtClean="0"/>
            </a:br>
            <a:r>
              <a:rPr lang="en-AU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158" y="3448292"/>
            <a:ext cx="7346953" cy="1710917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3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2242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8160" y="1710917"/>
            <a:ext cx="7346952" cy="1737375"/>
          </a:xfrm>
        </p:spPr>
        <p:txBody>
          <a:bodyPr anchor="b" anchorCtr="0">
            <a:normAutofit/>
          </a:bodyPr>
          <a:lstStyle>
            <a:lvl1pPr algn="r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AU" dirty="0" smtClean="0"/>
              <a:t>Click to edit </a:t>
            </a:r>
            <a:br>
              <a:rPr lang="en-AU" dirty="0" smtClean="0"/>
            </a:br>
            <a:r>
              <a:rPr lang="en-AU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158" y="3448292"/>
            <a:ext cx="7346953" cy="1710917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2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11204" y="2242686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305" y="1"/>
            <a:ext cx="7122695" cy="6862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11204" y="2242686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056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056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0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732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056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056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2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AU" dirty="0" smtClean="0"/>
              <a:t>Heading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06549"/>
            <a:ext cx="8496622" cy="43776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3pPr>
            <a:lvl4pPr>
              <a:defRPr baseline="0">
                <a:solidFill>
                  <a:schemeClr val="bg1"/>
                </a:solidFill>
                <a:latin typeface="Palatino Linotype" panose="02040502050505030304" pitchFamily="18" charset="0"/>
                <a:cs typeface="Tahoma"/>
              </a:defRPr>
            </a:lvl4pPr>
          </a:lstStyle>
          <a:p>
            <a:pPr lvl="0"/>
            <a:r>
              <a:rPr lang="en-AU" dirty="0" smtClean="0"/>
              <a:t>Heading 2</a:t>
            </a:r>
          </a:p>
          <a:p>
            <a:pPr lvl="1"/>
            <a:r>
              <a:rPr lang="en-AU" dirty="0" smtClean="0"/>
              <a:t>Heading 3</a:t>
            </a:r>
          </a:p>
          <a:p>
            <a:pPr lvl="2"/>
            <a:r>
              <a:rPr lang="en-AU" dirty="0" smtClean="0"/>
              <a:t>Bullet</a:t>
            </a:r>
          </a:p>
          <a:p>
            <a:pPr lvl="2"/>
            <a:r>
              <a:rPr lang="en-AU" dirty="0" smtClean="0"/>
              <a:t>bullet</a:t>
            </a:r>
          </a:p>
          <a:p>
            <a:pPr lvl="3"/>
            <a:r>
              <a:rPr lang="en-AU" dirty="0" smtClean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529" y="6423471"/>
            <a:ext cx="902022" cy="230384"/>
          </a:xfrm>
          <a:prstGeom prst="rect">
            <a:avLst/>
          </a:prstGeom>
        </p:spPr>
        <p:txBody>
          <a:bodyPr/>
          <a:lstStyle/>
          <a:p>
            <a:fld id="{D44D4EDD-8A68-7542-B597-528382FBC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7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_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5656" y="5733256"/>
            <a:ext cx="5338936" cy="9748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AU" dirty="0" smtClean="0"/>
              <a:t>Heading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404663"/>
            <a:ext cx="8496622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3pPr>
            <a:lvl4pPr>
              <a:defRPr baseline="0">
                <a:solidFill>
                  <a:schemeClr val="bg1"/>
                </a:solidFill>
                <a:latin typeface="Palatino Linotype" panose="02040502050505030304" pitchFamily="18" charset="0"/>
                <a:cs typeface="Tahoma"/>
              </a:defRPr>
            </a:lvl4pPr>
          </a:lstStyle>
          <a:p>
            <a:pPr lvl="0"/>
            <a:r>
              <a:rPr lang="en-AU" dirty="0" smtClean="0"/>
              <a:t>Heading 2</a:t>
            </a:r>
          </a:p>
          <a:p>
            <a:pPr lvl="1"/>
            <a:r>
              <a:rPr lang="en-AU" dirty="0" smtClean="0"/>
              <a:t>Heading 3</a:t>
            </a:r>
          </a:p>
          <a:p>
            <a:pPr lvl="2"/>
            <a:r>
              <a:rPr lang="en-AU" dirty="0" smtClean="0"/>
              <a:t>Bullet</a:t>
            </a:r>
          </a:p>
          <a:p>
            <a:pPr lvl="2"/>
            <a:r>
              <a:rPr lang="en-AU" dirty="0" smtClean="0"/>
              <a:t>bullet</a:t>
            </a:r>
          </a:p>
          <a:p>
            <a:pPr lvl="3"/>
            <a:r>
              <a:rPr lang="en-AU" dirty="0" smtClean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529" y="6423471"/>
            <a:ext cx="902022" cy="230384"/>
          </a:xfrm>
          <a:prstGeom prst="rect">
            <a:avLst/>
          </a:prstGeom>
        </p:spPr>
        <p:txBody>
          <a:bodyPr/>
          <a:lstStyle/>
          <a:p>
            <a:fld id="{D44D4EDD-8A68-7542-B597-528382FBC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8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AU" dirty="0" smtClean="0"/>
              <a:t>Heading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06549"/>
            <a:ext cx="8496622" cy="4377691"/>
          </a:xfrm>
        </p:spPr>
        <p:txBody>
          <a:bodyPr/>
          <a:lstStyle>
            <a:lvl1pPr>
              <a:defRPr>
                <a:solidFill>
                  <a:srgbClr val="006F97"/>
                </a:solidFill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 baseline="0">
                <a:latin typeface="Palatino Linotype" panose="02040502050505030304" pitchFamily="18" charset="0"/>
                <a:cs typeface="Tahoma"/>
              </a:defRPr>
            </a:lvl4pPr>
          </a:lstStyle>
          <a:p>
            <a:pPr lvl="0"/>
            <a:r>
              <a:rPr lang="en-AU" dirty="0" smtClean="0"/>
              <a:t>Heading 2</a:t>
            </a:r>
          </a:p>
          <a:p>
            <a:pPr lvl="1"/>
            <a:r>
              <a:rPr lang="en-AU" dirty="0" smtClean="0"/>
              <a:t>Heading 3</a:t>
            </a:r>
          </a:p>
          <a:p>
            <a:pPr lvl="2"/>
            <a:r>
              <a:rPr lang="en-AU" dirty="0" smtClean="0"/>
              <a:t>Bullet</a:t>
            </a:r>
          </a:p>
          <a:p>
            <a:pPr lvl="2"/>
            <a:r>
              <a:rPr lang="en-AU" dirty="0" smtClean="0"/>
              <a:t>bullet</a:t>
            </a:r>
          </a:p>
          <a:p>
            <a:pPr lvl="3"/>
            <a:r>
              <a:rPr lang="en-AU" dirty="0" smtClean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529" y="6423471"/>
            <a:ext cx="902022" cy="230384"/>
          </a:xfrm>
          <a:prstGeom prst="rect">
            <a:avLst/>
          </a:prstGeom>
        </p:spPr>
        <p:txBody>
          <a:bodyPr/>
          <a:lstStyle/>
          <a:p>
            <a:fld id="{D44D4EDD-8A68-7542-B597-528382FBC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8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2762"/>
            <a:ext cx="8229600" cy="97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4" r:id="rId6"/>
    <p:sldLayoutId id="2147483683" r:id="rId7"/>
    <p:sldLayoutId id="2147483686" r:id="rId8"/>
    <p:sldLayoutId id="2147483685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4C7329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Summary of Data on Soil  Fertility from SRILC in East Gippsland </a:t>
            </a:r>
            <a:endParaRPr lang="en-AU" dirty="0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TopSoils  Project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3</a:t>
            </a:r>
            <a:r>
              <a:rPr lang="en-AU" baseline="30000" dirty="0" smtClean="0">
                <a:solidFill>
                  <a:schemeClr val="bg1"/>
                </a:solidFill>
              </a:rPr>
              <a:t>rd</a:t>
            </a:r>
            <a:r>
              <a:rPr lang="en-AU" dirty="0" smtClean="0">
                <a:solidFill>
                  <a:schemeClr val="bg1"/>
                </a:solidFill>
              </a:rPr>
              <a:t> May 2017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Delegate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Colwell K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183164"/>
              </p:ext>
            </p:extLst>
          </p:nvPr>
        </p:nvGraphicFramePr>
        <p:xfrm>
          <a:off x="323850" y="1606550"/>
          <a:ext cx="8496489" cy="241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63"/>
                <a:gridCol w="2832163"/>
                <a:gridCol w="2832163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effectLst/>
                          <a:latin typeface="+mj-lt"/>
                        </a:rPr>
                        <a:t>Colwell K range (mg/kg)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2" marR="9262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Numbers</a:t>
                      </a:r>
                      <a:r>
                        <a:rPr lang="en-AU" sz="18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samples in TopSoils survey</a:t>
                      </a:r>
                      <a:endParaRPr lang="en-AU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62" marR="9262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  <a:latin typeface="+mj-lt"/>
                        </a:rPr>
                        <a:t>Numbers</a:t>
                      </a:r>
                      <a:r>
                        <a:rPr lang="en-AU" sz="1600" u="none" strike="noStrike" baseline="0" dirty="0" smtClean="0">
                          <a:effectLst/>
                          <a:latin typeface="+mj-lt"/>
                        </a:rPr>
                        <a:t> of samples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2" marR="9262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180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9485" marR="19485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150 -180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120 -150</a:t>
                      </a: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100 -120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100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4077072"/>
            <a:ext cx="8496944" cy="1928441"/>
          </a:xfrm>
        </p:spPr>
        <p:txBody>
          <a:bodyPr>
            <a:normAutofit/>
          </a:bodyPr>
          <a:lstStyle/>
          <a:p>
            <a:r>
              <a:rPr lang="en-AU" dirty="0" smtClean="0"/>
              <a:t>All paddocks from the </a:t>
            </a:r>
            <a:r>
              <a:rPr lang="en-AU" dirty="0"/>
              <a:t>Snowy Mountain Basin </a:t>
            </a:r>
            <a:r>
              <a:rPr lang="en-AU" dirty="0" smtClean="0"/>
              <a:t>AMU that were sampled </a:t>
            </a:r>
            <a:r>
              <a:rPr lang="en-AU" dirty="0"/>
              <a:t>in the TopSoils </a:t>
            </a:r>
            <a:r>
              <a:rPr lang="en-AU" dirty="0" smtClean="0"/>
              <a:t>survey, were adequate for available potassium</a:t>
            </a:r>
          </a:p>
          <a:p>
            <a:r>
              <a:rPr lang="en-AU" dirty="0"/>
              <a:t>More of those sampled by SRILC </a:t>
            </a:r>
            <a:r>
              <a:rPr lang="en-AU" dirty="0" smtClean="0"/>
              <a:t>members were deficient in K</a:t>
            </a:r>
          </a:p>
        </p:txBody>
      </p:sp>
    </p:spTree>
    <p:extLst>
      <p:ext uri="{BB962C8B-B14F-4D97-AF65-F5344CB8AC3E}">
        <p14:creationId xmlns:p14="http://schemas.microsoft.com/office/powerpoint/2010/main" val="33766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Grass Tetany Risk Index </a:t>
            </a:r>
            <a:r>
              <a:rPr lang="en-AU" dirty="0" smtClean="0"/>
              <a:t>in your reports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GTRIs = K as proportion of total base soil cations (cmol/kg basis), assumed to be calculated as follows: Am. Acetate K/(Am. Acetate Ca + Mg + K + Na)</a:t>
            </a:r>
          </a:p>
          <a:p>
            <a:r>
              <a:rPr lang="en-AU" dirty="0" smtClean="0"/>
              <a:t>Critical value = 0.07</a:t>
            </a:r>
          </a:p>
          <a:p>
            <a:r>
              <a:rPr lang="en-AU" dirty="0" smtClean="0"/>
              <a:t>“The </a:t>
            </a:r>
            <a:r>
              <a:rPr lang="en-AU" dirty="0"/>
              <a:t>risk of grass tetany increases as magnesium decreases as a proportion of the total soil cations. This is particularly the case where high rates potassium has been applied in late winter or spring. GTRIs is a calculation that takes into account the balance between the soil cations and indicates a higher risk (&gt;0.07) of grass tetany. Where the GTRI exceeds the critical level, advice from a animal nutrition specialist or veterinarian should be sought.” (From Back Paddock </a:t>
            </a:r>
            <a:r>
              <a:rPr lang="en-AU" dirty="0" smtClean="0"/>
              <a:t>Company website)</a:t>
            </a:r>
          </a:p>
          <a:p>
            <a:r>
              <a:rPr lang="en-AU" dirty="0" smtClean="0"/>
              <a:t>“Soil </a:t>
            </a:r>
            <a:r>
              <a:rPr lang="en-AU" dirty="0"/>
              <a:t>analysis usually not a good indicator of grass tetany risk</a:t>
            </a:r>
            <a:r>
              <a:rPr lang="en-AU" dirty="0" smtClean="0"/>
              <a:t>.” (From MLA website)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03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Sulfur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817258"/>
              </p:ext>
            </p:extLst>
          </p:nvPr>
        </p:nvGraphicFramePr>
        <p:xfrm>
          <a:off x="323528" y="1606550"/>
          <a:ext cx="8280921" cy="160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803"/>
                <a:gridCol w="2103559"/>
                <a:gridCol w="21035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/>
                        <a:t>Interpretation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kern="1200" dirty="0" smtClean="0">
                          <a:effectLst/>
                        </a:rPr>
                        <a:t>Numbers</a:t>
                      </a:r>
                      <a:r>
                        <a:rPr lang="en-AU" sz="1600" u="none" strike="noStrike" kern="1200" baseline="0" dirty="0" smtClean="0">
                          <a:effectLst/>
                        </a:rPr>
                        <a:t> of samples in Topsoils survey (CPC S)</a:t>
                      </a:r>
                      <a:endParaRPr lang="en-AU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dirty="0" smtClean="0">
                          <a:effectLst/>
                        </a:rPr>
                        <a:t> Numbers</a:t>
                      </a:r>
                      <a:r>
                        <a:rPr lang="en-AU" sz="1600" u="none" strike="noStrike" baseline="0" dirty="0" smtClean="0">
                          <a:effectLst/>
                        </a:rPr>
                        <a:t> of samples (KCl40)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/>
                        <a:t>More than adequate for pastures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/>
                        <a:t>Adequate for pastures 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/>
                        <a:t>Deficient for</a:t>
                      </a:r>
                      <a:r>
                        <a:rPr lang="en-AU" sz="1600" baseline="0" dirty="0" smtClean="0"/>
                        <a:t> pastures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3789040"/>
            <a:ext cx="8496944" cy="2216473"/>
          </a:xfrm>
        </p:spPr>
        <p:txBody>
          <a:bodyPr/>
          <a:lstStyle/>
          <a:p>
            <a:r>
              <a:rPr lang="en-AU" dirty="0" smtClean="0"/>
              <a:t>Most paddocks sampled in the TopSoils survey were adequate in available sulfur</a:t>
            </a:r>
          </a:p>
          <a:p>
            <a:r>
              <a:rPr lang="en-AU" dirty="0" smtClean="0"/>
              <a:t>In contrast, most paddocks sampled by SRILC members were deficient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55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Trace elements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009268"/>
              </p:ext>
            </p:extLst>
          </p:nvPr>
        </p:nvGraphicFramePr>
        <p:xfrm>
          <a:off x="431540" y="4149080"/>
          <a:ext cx="8280921" cy="123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803"/>
                <a:gridCol w="2103559"/>
                <a:gridCol w="21035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/>
                        <a:t>Interpretation for Boron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kern="1200" dirty="0" smtClean="0">
                          <a:effectLst/>
                        </a:rPr>
                        <a:t>Numbers</a:t>
                      </a:r>
                      <a:r>
                        <a:rPr lang="en-AU" sz="1600" u="none" strike="noStrike" kern="1200" baseline="0" dirty="0" smtClean="0">
                          <a:effectLst/>
                        </a:rPr>
                        <a:t> of samples in Topsoils survey</a:t>
                      </a:r>
                      <a:endParaRPr lang="en-AU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u="none" strike="noStrike" dirty="0" smtClean="0">
                          <a:effectLst/>
                        </a:rPr>
                        <a:t> Numbers</a:t>
                      </a:r>
                      <a:r>
                        <a:rPr lang="en-AU" sz="1600" u="none" strike="noStrike" baseline="0" dirty="0" smtClean="0">
                          <a:effectLst/>
                        </a:rPr>
                        <a:t> of samples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/>
                        <a:t>Above</a:t>
                      </a:r>
                      <a:r>
                        <a:rPr lang="en-AU" sz="1600" baseline="0" dirty="0" smtClean="0"/>
                        <a:t> critical value (1 mg/kg)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/>
                        <a:t>At or below critical value 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1644575"/>
            <a:ext cx="8496944" cy="2216473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Critical values for trace element tests are poorly defined</a:t>
            </a:r>
          </a:p>
          <a:p>
            <a:r>
              <a:rPr lang="en-AU" dirty="0" smtClean="0"/>
              <a:t>Focused on Boron given previous research suggests boron deficiency could be affecting clover in pastures in East Gippsland.  But, molybdenum could also be affecting clover in this region</a:t>
            </a:r>
          </a:p>
          <a:p>
            <a:r>
              <a:rPr lang="en-AU" dirty="0" smtClean="0"/>
              <a:t>Boron: </a:t>
            </a:r>
          </a:p>
          <a:p>
            <a:pPr lvl="1"/>
            <a:r>
              <a:rPr lang="en-AU" dirty="0" smtClean="0"/>
              <a:t>Most paddocks sampled in the TopSoils survey were deficient in available boron</a:t>
            </a:r>
          </a:p>
          <a:p>
            <a:pPr lvl="1"/>
            <a:r>
              <a:rPr lang="en-AU" dirty="0" smtClean="0"/>
              <a:t>Similarly, all paddocks sampled by SRILC members were deficient</a:t>
            </a:r>
          </a:p>
        </p:txBody>
      </p:sp>
    </p:spTree>
    <p:extLst>
      <p:ext uri="{BB962C8B-B14F-4D97-AF65-F5344CB8AC3E}">
        <p14:creationId xmlns:p14="http://schemas.microsoft.com/office/powerpoint/2010/main" val="4900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General impressions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Many paddocks had low soil P fertility and were strongly acidic but there are curious differences in K and S fertility between the TopSoils survey data and the data from SRILC members.  </a:t>
            </a:r>
            <a:r>
              <a:rPr lang="en-AU" dirty="0" smtClean="0"/>
              <a:t>Why the contrast</a:t>
            </a:r>
            <a:r>
              <a:rPr lang="en-AU" dirty="0"/>
              <a:t>? </a:t>
            </a:r>
            <a:endParaRPr lang="en-AU" dirty="0" smtClean="0"/>
          </a:p>
          <a:p>
            <a:r>
              <a:rPr lang="en-AU" dirty="0" smtClean="0"/>
              <a:t>Soil </a:t>
            </a:r>
            <a:r>
              <a:rPr lang="en-AU" dirty="0"/>
              <a:t>Test Lab?  </a:t>
            </a:r>
            <a:r>
              <a:rPr lang="en-AU" dirty="0" smtClean="0"/>
              <a:t>Different soil types? Different parts of the Snowy Mountain Basin?  Different selection focus?</a:t>
            </a:r>
          </a:p>
          <a:p>
            <a:pPr lvl="1"/>
            <a:r>
              <a:rPr lang="en-AU" sz="2000" dirty="0" smtClean="0"/>
              <a:t>Both ar</a:t>
            </a:r>
            <a:r>
              <a:rPr lang="en-AU" dirty="0" smtClean="0"/>
              <a:t>e NATA and ASPAC accredited for key soil tests, e.g. pH and Olsen P</a:t>
            </a:r>
          </a:p>
          <a:p>
            <a:pPr lvl="1"/>
            <a:r>
              <a:rPr lang="en-AU" sz="2000" dirty="0" smtClean="0"/>
              <a:t>Soil organic carbon content: SRILC &lt; TopSoils</a:t>
            </a:r>
          </a:p>
          <a:p>
            <a:pPr lvl="1"/>
            <a:r>
              <a:rPr lang="en-AU" dirty="0" smtClean="0"/>
              <a:t>Texture: SRILC dominated by clays, TopSoils by lighter textures</a:t>
            </a:r>
            <a:endParaRPr lang="en-AU" sz="2000" dirty="0" smtClean="0"/>
          </a:p>
          <a:p>
            <a:pPr lvl="1"/>
            <a:r>
              <a:rPr lang="en-AU" dirty="0" smtClean="0"/>
              <a:t>Paddock selection: random in TopSoils,  SRILC members…..? </a:t>
            </a:r>
            <a:endParaRPr lang="en-AU" sz="2000" dirty="0" smtClean="0"/>
          </a:p>
          <a:p>
            <a:endParaRPr lang="en-A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Survey of paddocks with focus on Snow Mountain Basin AMU in the SRILC region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69" y="1858847"/>
            <a:ext cx="5690062" cy="3873731"/>
          </a:xfrm>
        </p:spPr>
      </p:pic>
    </p:spTree>
    <p:extLst>
      <p:ext uri="{BB962C8B-B14F-4D97-AF65-F5344CB8AC3E}">
        <p14:creationId xmlns:p14="http://schemas.microsoft.com/office/powerpoint/2010/main" val="16502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Soil </a:t>
            </a:r>
            <a:r>
              <a:rPr lang="en-AU" dirty="0" smtClean="0"/>
              <a:t>reaction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145191"/>
              </p:ext>
            </p:extLst>
          </p:nvPr>
        </p:nvGraphicFramePr>
        <p:xfrm>
          <a:off x="323850" y="1606550"/>
          <a:ext cx="8496300" cy="197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075"/>
                <a:gridCol w="2124075"/>
                <a:gridCol w="2124075"/>
                <a:gridCol w="2124075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effectLst/>
                        </a:rPr>
                        <a:t>Soil pH</a:t>
                      </a:r>
                      <a:r>
                        <a:rPr lang="en-AU" sz="1600" u="none" strike="noStrike" baseline="0" dirty="0" smtClean="0">
                          <a:effectLst/>
                        </a:rPr>
                        <a:t> (water) </a:t>
                      </a:r>
                      <a:r>
                        <a:rPr lang="en-AU" sz="1600" u="none" strike="noStrike" dirty="0" smtClean="0">
                          <a:effectLst/>
                        </a:rPr>
                        <a:t>range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Acidity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dirty="0" smtClean="0"/>
                        <a:t>Class</a:t>
                      </a:r>
                      <a:endParaRPr lang="en-AU" sz="1600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Numbers</a:t>
                      </a:r>
                      <a:r>
                        <a:rPr lang="en-AU" sz="1600" u="none" strike="noStrike" baseline="0" dirty="0" smtClean="0">
                          <a:effectLst/>
                        </a:rPr>
                        <a:t> of samples of Topsoils survey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Numbers of samples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4.5 - 5.0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/>
                        <a:t>Very strongly</a:t>
                      </a:r>
                      <a:r>
                        <a:rPr lang="en-AU" sz="1400" baseline="0" dirty="0" smtClean="0"/>
                        <a:t> acidic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5.0 - 5.5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/>
                        <a:t>Strongly acidic</a:t>
                      </a:r>
                      <a:endParaRPr lang="en-AU" sz="1400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5.5 - 6.0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/>
                        <a:t>Moderately acidic</a:t>
                      </a:r>
                      <a:endParaRPr lang="en-AU" sz="1400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6.0 - 7.0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/>
                        <a:t>Slightly acidic</a:t>
                      </a:r>
                      <a:endParaRPr lang="en-AU" sz="1400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effectLst/>
                        </a:rPr>
                        <a:t>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4005064"/>
            <a:ext cx="8424936" cy="2000449"/>
          </a:xfrm>
        </p:spPr>
        <p:txBody>
          <a:bodyPr/>
          <a:lstStyle/>
          <a:p>
            <a:r>
              <a:rPr lang="en-AU" dirty="0"/>
              <a:t>Paddocks from the Snowy Mountain Basin AMU </a:t>
            </a:r>
            <a:r>
              <a:rPr lang="en-AU" dirty="0" smtClean="0"/>
              <a:t>that were sampled by TopSoils, were mostly strongly acidic</a:t>
            </a:r>
          </a:p>
          <a:p>
            <a:r>
              <a:rPr lang="en-AU" dirty="0" smtClean="0"/>
              <a:t>Paddocks sampled by SRILC were less acidic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74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Extractable Aluminium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123835"/>
              </p:ext>
            </p:extLst>
          </p:nvPr>
        </p:nvGraphicFramePr>
        <p:xfrm>
          <a:off x="323850" y="1606550"/>
          <a:ext cx="8496299" cy="332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357"/>
                <a:gridCol w="3275870"/>
                <a:gridCol w="1691536"/>
                <a:gridCol w="1691536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err="1" smtClean="0">
                          <a:effectLst/>
                        </a:rPr>
                        <a:t>Extr</a:t>
                      </a:r>
                      <a:r>
                        <a:rPr lang="en-AU" sz="1600" u="none" strike="noStrike" dirty="0" smtClean="0">
                          <a:effectLst/>
                        </a:rPr>
                        <a:t>.</a:t>
                      </a:r>
                      <a:r>
                        <a:rPr lang="en-AU" sz="1600" u="none" strike="noStrike" baseline="0" dirty="0" smtClean="0">
                          <a:effectLst/>
                        </a:rPr>
                        <a:t> A</a:t>
                      </a:r>
                      <a:r>
                        <a:rPr lang="en-AU" sz="1600" u="none" strike="noStrike" dirty="0" smtClean="0">
                          <a:effectLst/>
                        </a:rPr>
                        <a:t>l range (mg/kg)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/>
                        <a:t>Interpretation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Numbers</a:t>
                      </a:r>
                      <a:r>
                        <a:rPr lang="en-AU" sz="1600" u="none" strike="noStrike" baseline="0" dirty="0" smtClean="0">
                          <a:effectLst/>
                        </a:rPr>
                        <a:t> of samples in Topsoils survey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Numbers of samples</a:t>
                      </a:r>
                      <a:endParaRPr lang="en-A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effectLst/>
                        </a:rPr>
                        <a:t>&gt; 50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/>
                        <a:t>Higher rates of lime  are needed for Al sensitive species and it is likely that subsurface Al </a:t>
                      </a:r>
                      <a:r>
                        <a:rPr lang="en-AU" sz="1400" baseline="0" dirty="0" smtClean="0"/>
                        <a:t>may be phytotoxic to Al sensitive species, such that it may be uneconomic to sow species such as lucerne</a:t>
                      </a:r>
                      <a:endParaRPr lang="en-AU" sz="14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baseline="0" dirty="0" smtClean="0">
                          <a:effectLst/>
                        </a:rPr>
                        <a:t>15 - 50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Higher rates of lime  are needed for Al sensitive species and subsurface Al should be checked</a:t>
                      </a:r>
                      <a:endParaRPr kumimoji="0" lang="en-A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effectLst/>
                        </a:rPr>
                        <a:t>1 - 15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A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Low rates of lime are needed for Al sensitive species </a:t>
                      </a:r>
                      <a:endParaRPr lang="en-AU" sz="14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7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effectLst/>
                        </a:rPr>
                        <a:t>&lt; 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/>
                        <a:t>Harmless and below</a:t>
                      </a:r>
                      <a:r>
                        <a:rPr lang="en-AU" sz="1400" baseline="0" dirty="0" smtClean="0"/>
                        <a:t> detection limit of 1 mg/kg</a:t>
                      </a:r>
                      <a:endParaRPr lang="en-AU" sz="14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</a:rPr>
                        <a:t>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5100959"/>
            <a:ext cx="8496944" cy="776313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SRILC data was converted to mg Al/kg soil</a:t>
            </a:r>
          </a:p>
          <a:p>
            <a:r>
              <a:rPr lang="en-AU" dirty="0" smtClean="0"/>
              <a:t>In both datasets, results suggest soluble aluminium will deleteriously affect sensitive species such as lucerne and phalaris in many paddocks</a:t>
            </a:r>
          </a:p>
        </p:txBody>
      </p:sp>
    </p:spTree>
    <p:extLst>
      <p:ext uri="{BB962C8B-B14F-4D97-AF65-F5344CB8AC3E}">
        <p14:creationId xmlns:p14="http://schemas.microsoft.com/office/powerpoint/2010/main" val="20382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Tests of Soil Aluminium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51" y="1606550"/>
            <a:ext cx="6727497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Soil acidity affects aluminium toxicity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76" y="1606550"/>
            <a:ext cx="6698447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2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Olsen P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155200"/>
              </p:ext>
            </p:extLst>
          </p:nvPr>
        </p:nvGraphicFramePr>
        <p:xfrm>
          <a:off x="323850" y="1606550"/>
          <a:ext cx="8496299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357"/>
                <a:gridCol w="3275870"/>
                <a:gridCol w="1691536"/>
                <a:gridCol w="1691536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effectLst/>
                          <a:latin typeface="+mj-lt"/>
                        </a:rPr>
                        <a:t>Soil Olsen P range (mg/kg)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j-lt"/>
                        </a:rPr>
                        <a:t>Interpretation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 smtClean="0">
                          <a:effectLst/>
                          <a:latin typeface="+mj-lt"/>
                        </a:rPr>
                        <a:t>Numbers</a:t>
                      </a:r>
                      <a:r>
                        <a:rPr lang="en-AU" sz="1600" u="none" strike="noStrike" baseline="0" dirty="0" smtClean="0">
                          <a:effectLst/>
                          <a:latin typeface="+mj-lt"/>
                        </a:rPr>
                        <a:t> of samples in Topsoils survey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Numbers</a:t>
                      </a:r>
                      <a:r>
                        <a:rPr lang="en-AU" sz="16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samples</a:t>
                      </a:r>
                      <a:endParaRPr lang="en-AU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18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n-lt"/>
                        </a:rPr>
                        <a:t>Adequate for improved pastures grazed</a:t>
                      </a:r>
                      <a:r>
                        <a:rPr lang="en-AU" sz="1600" baseline="0" dirty="0" smtClean="0">
                          <a:latin typeface="+mn-lt"/>
                        </a:rPr>
                        <a:t> for milk, meat and wool production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en-A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- 18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n-lt"/>
                        </a:rPr>
                        <a:t>Adequate for improved pastures grazed for meat and wool production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12 - </a:t>
                      </a:r>
                      <a:r>
                        <a:rPr lang="en-A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n-lt"/>
                        </a:rPr>
                        <a:t>Deficient for improved pastures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10 - 12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n-lt"/>
                        </a:rPr>
                        <a:t>Adequate for native pastures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10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n-lt"/>
                        </a:rPr>
                        <a:t>Deficient for all classes</a:t>
                      </a:r>
                      <a:r>
                        <a:rPr lang="en-AU" sz="1600" baseline="0" dirty="0" smtClean="0">
                          <a:latin typeface="+mn-lt"/>
                        </a:rPr>
                        <a:t> of pasture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16031" marR="16031" marT="762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5085184"/>
            <a:ext cx="8496944" cy="920329"/>
          </a:xfrm>
        </p:spPr>
        <p:txBody>
          <a:bodyPr/>
          <a:lstStyle/>
          <a:p>
            <a:r>
              <a:rPr lang="en-AU" dirty="0" smtClean="0"/>
              <a:t>Soils from the Snowy Mountain Basin AMU were mostly deficient in available phosphorus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01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Soil P tests</a:t>
            </a:r>
            <a:endParaRPr lang="en-A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83" y="1606550"/>
            <a:ext cx="6706834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4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Phosphorus Environmental Risk </a:t>
            </a:r>
            <a:r>
              <a:rPr lang="en-AU" dirty="0" smtClean="0"/>
              <a:t>Index in your reports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PERI = Colwell P/ PBI</a:t>
            </a:r>
          </a:p>
          <a:p>
            <a:r>
              <a:rPr lang="en-AU" dirty="0" smtClean="0"/>
              <a:t>Critical Value = 2 </a:t>
            </a:r>
          </a:p>
          <a:p>
            <a:r>
              <a:rPr lang="en-AU" dirty="0" smtClean="0"/>
              <a:t>“As </a:t>
            </a:r>
            <a:r>
              <a:rPr lang="en-AU" dirty="0"/>
              <a:t>the available P to PBI ratio rises, so to does the probability of the P buffer capacity of the soil being exceeded. Once the critical value (&gt;2) is exceeded the risk of movement of P in the soil increases</a:t>
            </a:r>
            <a:r>
              <a:rPr lang="en-AU" dirty="0" smtClean="0"/>
              <a:t>.” (From Back Paddock Company)</a:t>
            </a:r>
          </a:p>
          <a:p>
            <a:r>
              <a:rPr lang="en-AU" dirty="0" smtClean="0"/>
              <a:t>None exceeded the critical value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17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466 Agriculture Vic Powerpoint_Template Gree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DEPI Presentation</Template>
  <TotalTime>6115</TotalTime>
  <Words>903</Words>
  <Application>Microsoft Office PowerPoint</Application>
  <PresentationFormat>On-screen Show (4:3)</PresentationFormat>
  <Paragraphs>148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9466 Agriculture Vic Powerpoint_Template Green</vt:lpstr>
      <vt:lpstr>Summary of Data on Soil  Fertility from SRILC in East Gippsland </vt:lpstr>
      <vt:lpstr>Survey of paddocks with focus on Snow Mountain Basin AMU in the SRILC region</vt:lpstr>
      <vt:lpstr>Soil reaction</vt:lpstr>
      <vt:lpstr>Extractable Aluminium</vt:lpstr>
      <vt:lpstr>Tests of Soil Aluminium</vt:lpstr>
      <vt:lpstr>Soil acidity affects aluminium toxicity</vt:lpstr>
      <vt:lpstr>Olsen P</vt:lpstr>
      <vt:lpstr>Soil P tests</vt:lpstr>
      <vt:lpstr>Phosphorus Environmental Risk Index in your reports</vt:lpstr>
      <vt:lpstr>Colwell K</vt:lpstr>
      <vt:lpstr>Grass Tetany Risk Index in your reports</vt:lpstr>
      <vt:lpstr>Sulfur</vt:lpstr>
      <vt:lpstr>Trace elements</vt:lpstr>
      <vt:lpstr>General impressions</vt:lpstr>
    </vt:vector>
  </TitlesOfParts>
  <Company>CenITex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Orwin</dc:creator>
  <cp:lastModifiedBy>Doug Crawford</cp:lastModifiedBy>
  <cp:revision>335</cp:revision>
  <cp:lastPrinted>2017-05-01T05:23:57Z</cp:lastPrinted>
  <dcterms:created xsi:type="dcterms:W3CDTF">2013-06-18T02:30:54Z</dcterms:created>
  <dcterms:modified xsi:type="dcterms:W3CDTF">2017-05-01T06:05:45Z</dcterms:modified>
</cp:coreProperties>
</file>