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403" r:id="rId3"/>
    <p:sldId id="444" r:id="rId4"/>
    <p:sldId id="448" r:id="rId5"/>
    <p:sldId id="445" r:id="rId6"/>
    <p:sldId id="447" r:id="rId7"/>
    <p:sldId id="446" r:id="rId8"/>
    <p:sldId id="437" r:id="rId9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9696"/>
    <a:srgbClr val="404040"/>
    <a:srgbClr val="00AAA1"/>
    <a:srgbClr val="7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45" autoAdjust="0"/>
  </p:normalViewPr>
  <p:slideViewPr>
    <p:cSldViewPr showGuides="1">
      <p:cViewPr varScale="1">
        <p:scale>
          <a:sx n="74" d="100"/>
          <a:sy n="74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62" y="-77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9" y="0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646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9" y="9440646"/>
            <a:ext cx="2949786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35EA14-8E7E-4E8D-9E1F-B7D988FB944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97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AU" dirty="0" smtClean="0"/>
              <a:t>Click to edit </a:t>
            </a:r>
            <a:br>
              <a:rPr lang="en-AU" dirty="0" smtClean="0"/>
            </a:br>
            <a:r>
              <a:rPr lang="en-AU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3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24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AU" dirty="0" smtClean="0"/>
              <a:t>Click to edit </a:t>
            </a:r>
            <a:br>
              <a:rPr lang="en-AU" dirty="0" smtClean="0"/>
            </a:br>
            <a:r>
              <a:rPr lang="en-AU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2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05" y="1"/>
            <a:ext cx="7122695" cy="6862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56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56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732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AU" dirty="0" smtClean="0"/>
              <a:t>Heading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06549"/>
            <a:ext cx="8496622" cy="43776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3pPr>
            <a:lvl4pPr>
              <a:defRPr baseline="0">
                <a:solidFill>
                  <a:schemeClr val="bg1"/>
                </a:solidFill>
                <a:latin typeface="Palatino Linotype" panose="02040502050505030304" pitchFamily="18" charset="0"/>
                <a:cs typeface="Tahoma"/>
              </a:defRPr>
            </a:lvl4pPr>
          </a:lstStyle>
          <a:p>
            <a:pPr lvl="0"/>
            <a:r>
              <a:rPr lang="en-AU" dirty="0" smtClean="0"/>
              <a:t>Heading 2</a:t>
            </a:r>
          </a:p>
          <a:p>
            <a:pPr lvl="1"/>
            <a:r>
              <a:rPr lang="en-AU" dirty="0" smtClean="0"/>
              <a:t>Heading 3</a:t>
            </a:r>
          </a:p>
          <a:p>
            <a:pPr lvl="2"/>
            <a:r>
              <a:rPr lang="en-AU" dirty="0" smtClean="0"/>
              <a:t>Bullet</a:t>
            </a:r>
          </a:p>
          <a:p>
            <a:pPr lvl="2"/>
            <a:r>
              <a:rPr lang="en-AU" dirty="0" smtClean="0"/>
              <a:t>bullet</a:t>
            </a:r>
          </a:p>
          <a:p>
            <a:pPr lvl="3"/>
            <a:r>
              <a:rPr lang="en-AU" dirty="0" smtClean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9" y="6423471"/>
            <a:ext cx="902022" cy="230384"/>
          </a:xfrm>
          <a:prstGeom prst="rect">
            <a:avLst/>
          </a:prstGeom>
        </p:spPr>
        <p:txBody>
          <a:bodyPr/>
          <a:lstStyle/>
          <a:p>
            <a:fld id="{D44D4EDD-8A68-7542-B597-528382FB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_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5733256"/>
            <a:ext cx="5338936" cy="9748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AU" dirty="0" smtClean="0"/>
              <a:t>Heading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404663"/>
            <a:ext cx="8496622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3pPr>
            <a:lvl4pPr>
              <a:defRPr baseline="0">
                <a:solidFill>
                  <a:schemeClr val="bg1"/>
                </a:solidFill>
                <a:latin typeface="Palatino Linotype" panose="02040502050505030304" pitchFamily="18" charset="0"/>
                <a:cs typeface="Tahoma"/>
              </a:defRPr>
            </a:lvl4pPr>
          </a:lstStyle>
          <a:p>
            <a:pPr lvl="0"/>
            <a:r>
              <a:rPr lang="en-AU" dirty="0" smtClean="0"/>
              <a:t>Heading 2</a:t>
            </a:r>
          </a:p>
          <a:p>
            <a:pPr lvl="1"/>
            <a:r>
              <a:rPr lang="en-AU" dirty="0" smtClean="0"/>
              <a:t>Heading 3</a:t>
            </a:r>
          </a:p>
          <a:p>
            <a:pPr lvl="2"/>
            <a:r>
              <a:rPr lang="en-AU" dirty="0" smtClean="0"/>
              <a:t>Bullet</a:t>
            </a:r>
          </a:p>
          <a:p>
            <a:pPr lvl="2"/>
            <a:r>
              <a:rPr lang="en-AU" dirty="0" smtClean="0"/>
              <a:t>bullet</a:t>
            </a:r>
          </a:p>
          <a:p>
            <a:pPr lvl="3"/>
            <a:r>
              <a:rPr lang="en-AU" dirty="0" smtClean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9" y="6423471"/>
            <a:ext cx="902022" cy="230384"/>
          </a:xfrm>
          <a:prstGeom prst="rect">
            <a:avLst/>
          </a:prstGeom>
        </p:spPr>
        <p:txBody>
          <a:bodyPr/>
          <a:lstStyle/>
          <a:p>
            <a:fld id="{D44D4EDD-8A68-7542-B597-528382FB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8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AU" dirty="0" smtClean="0"/>
              <a:t>Heading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06549"/>
            <a:ext cx="8496622" cy="4377691"/>
          </a:xfrm>
        </p:spPr>
        <p:txBody>
          <a:bodyPr/>
          <a:lstStyle>
            <a:lvl1pPr>
              <a:defRPr>
                <a:solidFill>
                  <a:srgbClr val="006F97"/>
                </a:solidFill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 baseline="0">
                <a:latin typeface="Palatino Linotype" panose="02040502050505030304" pitchFamily="18" charset="0"/>
                <a:cs typeface="Tahoma"/>
              </a:defRPr>
            </a:lvl4pPr>
          </a:lstStyle>
          <a:p>
            <a:pPr lvl="0"/>
            <a:r>
              <a:rPr lang="en-AU" dirty="0" smtClean="0"/>
              <a:t>Heading 2</a:t>
            </a:r>
          </a:p>
          <a:p>
            <a:pPr lvl="1"/>
            <a:r>
              <a:rPr lang="en-AU" dirty="0" smtClean="0"/>
              <a:t>Heading 3</a:t>
            </a:r>
          </a:p>
          <a:p>
            <a:pPr lvl="2"/>
            <a:r>
              <a:rPr lang="en-AU" dirty="0" smtClean="0"/>
              <a:t>Bullet</a:t>
            </a:r>
          </a:p>
          <a:p>
            <a:pPr lvl="2"/>
            <a:r>
              <a:rPr lang="en-AU" dirty="0" smtClean="0"/>
              <a:t>bullet</a:t>
            </a:r>
          </a:p>
          <a:p>
            <a:pPr lvl="3"/>
            <a:r>
              <a:rPr lang="en-AU" dirty="0" smtClean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9" y="6423471"/>
            <a:ext cx="902022" cy="230384"/>
          </a:xfrm>
          <a:prstGeom prst="rect">
            <a:avLst/>
          </a:prstGeom>
        </p:spPr>
        <p:txBody>
          <a:bodyPr/>
          <a:lstStyle/>
          <a:p>
            <a:fld id="{D44D4EDD-8A68-7542-B597-528382FBC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8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2762"/>
            <a:ext cx="8229600" cy="97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4" r:id="rId6"/>
    <p:sldLayoutId id="2147483683" r:id="rId7"/>
    <p:sldLayoutId id="2147483686" r:id="rId8"/>
    <p:sldLayoutId id="214748368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C7329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Summary of Survey of Soil  Fertility for SRILC in East Gippsland </a:t>
            </a:r>
            <a:endParaRPr lang="en-AU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TopSoils  Project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8th March 2017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Bendoc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Survey of paddocks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69" y="1858847"/>
            <a:ext cx="5690062" cy="3873731"/>
          </a:xfrm>
        </p:spPr>
      </p:pic>
    </p:spTree>
    <p:extLst>
      <p:ext uri="{BB962C8B-B14F-4D97-AF65-F5344CB8AC3E}">
        <p14:creationId xmlns:p14="http://schemas.microsoft.com/office/powerpoint/2010/main" val="16502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Soil </a:t>
            </a:r>
            <a:r>
              <a:rPr lang="en-AU" dirty="0" smtClean="0"/>
              <a:t>reaction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116"/>
              </p:ext>
            </p:extLst>
          </p:nvPr>
        </p:nvGraphicFramePr>
        <p:xfrm>
          <a:off x="323850" y="1606550"/>
          <a:ext cx="8496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</a:rPr>
                        <a:t>Soil pH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(water) </a:t>
                      </a:r>
                      <a:r>
                        <a:rPr lang="en-AU" sz="1600" u="none" strike="noStrike" dirty="0" smtClean="0">
                          <a:effectLst/>
                        </a:rPr>
                        <a:t>range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Acidity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Class</a:t>
                      </a:r>
                      <a:endParaRPr lang="en-AU" sz="16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 </a:t>
                      </a:r>
                      <a:r>
                        <a:rPr lang="en-AU" sz="1600" u="none" strike="noStrike" dirty="0" smtClean="0">
                          <a:effectLst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4.5 - 5.0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Very strongly</a:t>
                      </a:r>
                      <a:r>
                        <a:rPr lang="en-AU" sz="1400" baseline="0" dirty="0" smtClean="0"/>
                        <a:t> acidic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5.0 - 5.5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Strongly acidic</a:t>
                      </a:r>
                      <a:endParaRPr lang="en-AU" sz="14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9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5.5 - 6.0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Moderately acidic</a:t>
                      </a:r>
                      <a:endParaRPr lang="en-AU" sz="14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2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effectLst/>
                        </a:rPr>
                        <a:t>6.0 - 7.0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Slightly acidic</a:t>
                      </a:r>
                      <a:endParaRPr lang="en-AU" sz="1400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1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4005064"/>
            <a:ext cx="8424936" cy="2000449"/>
          </a:xfrm>
        </p:spPr>
        <p:txBody>
          <a:bodyPr/>
          <a:lstStyle/>
          <a:p>
            <a:r>
              <a:rPr lang="en-AU" dirty="0" smtClean="0"/>
              <a:t>Soils from the Snowy Mountain Basin AMU are mostly strongly acidic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Extractable Aluminium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86907"/>
              </p:ext>
            </p:extLst>
          </p:nvPr>
        </p:nvGraphicFramePr>
        <p:xfrm>
          <a:off x="323850" y="1606550"/>
          <a:ext cx="849629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89"/>
                <a:gridCol w="4090190"/>
                <a:gridCol w="21120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err="1" smtClean="0">
                          <a:effectLst/>
                          <a:latin typeface="+mj-lt"/>
                        </a:rPr>
                        <a:t>Extr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A</a:t>
                      </a:r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l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j-lt"/>
                        </a:rPr>
                        <a:t>Interpretation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>
                          <a:latin typeface="+mn-lt"/>
                        </a:rPr>
                        <a:t>Higher rates of lime  are needed for Al sensitive species and it is likely that subsurface Al </a:t>
                      </a:r>
                      <a:r>
                        <a:rPr lang="en-AU" sz="1400" baseline="0" dirty="0" smtClean="0">
                          <a:latin typeface="+mn-lt"/>
                        </a:rPr>
                        <a:t>may be phytotoxic to Al sensitive species, such that it may be uneconomic to sow species such as lucerne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15 - 50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 rates of lime  are needed for Al sensitive species and subsurface Al should be checked</a:t>
                      </a: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1 - 15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A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rates of lime are needed for Al sensitive species 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>
                          <a:latin typeface="+mn-lt"/>
                        </a:rPr>
                        <a:t>Harmless and below</a:t>
                      </a:r>
                      <a:r>
                        <a:rPr lang="en-AU" sz="1400" baseline="0" dirty="0" smtClean="0">
                          <a:latin typeface="+mn-lt"/>
                        </a:rPr>
                        <a:t> detection limit of 1 mg/kg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4293096"/>
            <a:ext cx="8496944" cy="1712417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Soils from the Snowy Mountain Basin AMU generally have results that suggest soluble aluminium will deleteriously affect sensitive species such as lucerne and phalaris in many paddocks</a:t>
            </a:r>
          </a:p>
          <a:p>
            <a:r>
              <a:rPr lang="en-AU" dirty="0" smtClean="0"/>
              <a:t>Two paddocks had 44 and 46 </a:t>
            </a:r>
            <a:r>
              <a:rPr lang="en-AU" dirty="0"/>
              <a:t>mg/kg extractable aluminium.  </a:t>
            </a:r>
            <a:r>
              <a:rPr lang="en-AU" dirty="0" smtClean="0"/>
              <a:t>These are too close to the critical value of 50 mg/kg.  They may have undesirably high extractable Al in the subsurface soil, i.e. 10-20 cm depth.</a:t>
            </a:r>
          </a:p>
        </p:txBody>
      </p:sp>
    </p:spTree>
    <p:extLst>
      <p:ext uri="{BB962C8B-B14F-4D97-AF65-F5344CB8AC3E}">
        <p14:creationId xmlns:p14="http://schemas.microsoft.com/office/powerpoint/2010/main" val="2038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Olsen P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200735"/>
              </p:ext>
            </p:extLst>
          </p:nvPr>
        </p:nvGraphicFramePr>
        <p:xfrm>
          <a:off x="323850" y="1606550"/>
          <a:ext cx="8496299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89"/>
                <a:gridCol w="4090190"/>
                <a:gridCol w="21120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Soil Olsen P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j-lt"/>
                        </a:rPr>
                        <a:t>Interpretation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18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improved pastures grazed</a:t>
                      </a:r>
                      <a:r>
                        <a:rPr lang="en-AU" sz="1600" baseline="0" dirty="0" smtClean="0">
                          <a:latin typeface="+mn-lt"/>
                        </a:rPr>
                        <a:t> for milk, meat and wool production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en-A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- 18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improved pastures grazed for meat and wool production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12 - </a:t>
                      </a:r>
                      <a:r>
                        <a:rPr lang="en-A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Deficient for improved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10 - 12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native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Deficient for all classes</a:t>
                      </a:r>
                      <a:r>
                        <a:rPr lang="en-AU" sz="1600" baseline="0" dirty="0" smtClean="0">
                          <a:latin typeface="+mn-lt"/>
                        </a:rPr>
                        <a:t> of pasture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4293096"/>
            <a:ext cx="8496944" cy="1712417"/>
          </a:xfrm>
        </p:spPr>
        <p:txBody>
          <a:bodyPr/>
          <a:lstStyle/>
          <a:p>
            <a:r>
              <a:rPr lang="en-AU" dirty="0" smtClean="0"/>
              <a:t>Soils from the Snowy Mountain Basin AMU are mostly deficient in available phosphorus for native and improved pastures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1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Colwell K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42280"/>
              </p:ext>
            </p:extLst>
          </p:nvPr>
        </p:nvGraphicFramePr>
        <p:xfrm>
          <a:off x="323850" y="1606550"/>
          <a:ext cx="84964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245"/>
                <a:gridCol w="424824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Colwell K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2" marR="9262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262" marR="9262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180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150 -180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120 -150</a:t>
                      </a: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100 -120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100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485" marR="19485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4077072"/>
            <a:ext cx="8496944" cy="1928441"/>
          </a:xfrm>
        </p:spPr>
        <p:txBody>
          <a:bodyPr/>
          <a:lstStyle/>
          <a:p>
            <a:r>
              <a:rPr lang="en-AU" dirty="0" smtClean="0"/>
              <a:t>All samples from the Snowy Mountain Basin AMU were adequate for available potassium</a:t>
            </a:r>
          </a:p>
        </p:txBody>
      </p:sp>
    </p:spTree>
    <p:extLst>
      <p:ext uri="{BB962C8B-B14F-4D97-AF65-F5344CB8AC3E}">
        <p14:creationId xmlns:p14="http://schemas.microsoft.com/office/powerpoint/2010/main" val="33766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CPC 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942375"/>
              </p:ext>
            </p:extLst>
          </p:nvPr>
        </p:nvGraphicFramePr>
        <p:xfrm>
          <a:off x="323850" y="1606550"/>
          <a:ext cx="84962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89"/>
                <a:gridCol w="4090190"/>
                <a:gridCol w="21120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Soil CPC S range (mg/kg)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j-lt"/>
                        </a:rPr>
                        <a:t>Interpretation</a:t>
                      </a:r>
                      <a:endParaRPr lang="en-AU" sz="1600" dirty="0"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AU" sz="1600" u="none" strike="noStrike" dirty="0" smtClean="0">
                          <a:effectLst/>
                          <a:latin typeface="+mj-lt"/>
                        </a:rPr>
                        <a:t>Numbers</a:t>
                      </a:r>
                      <a:r>
                        <a:rPr lang="en-AU" sz="1600" u="none" strike="noStrike" baseline="0" dirty="0" smtClean="0">
                          <a:effectLst/>
                          <a:latin typeface="+mj-lt"/>
                        </a:rPr>
                        <a:t> of samples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More than adequate for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A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- 6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Adequate for pastures 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latin typeface="+mn-lt"/>
                        </a:rPr>
                        <a:t>Deficient for</a:t>
                      </a:r>
                      <a:r>
                        <a:rPr lang="en-AU" sz="1600" baseline="0" dirty="0" smtClean="0">
                          <a:latin typeface="+mn-lt"/>
                        </a:rPr>
                        <a:t> pastures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 marL="16031" marR="1603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031" marR="16031" marT="7620" marB="0" anchor="b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3789040"/>
            <a:ext cx="8496944" cy="2216473"/>
          </a:xfrm>
        </p:spPr>
        <p:txBody>
          <a:bodyPr/>
          <a:lstStyle/>
          <a:p>
            <a:r>
              <a:rPr lang="en-AU" dirty="0" smtClean="0"/>
              <a:t>Soils from the Snowy Mountain Basin AMU are mostly adequate in available sulfur for pastures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5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General impressions to date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Many paddocks had low soil P fertility and were strongly acidic</a:t>
            </a:r>
          </a:p>
          <a:p>
            <a:r>
              <a:rPr lang="en-AU" dirty="0" smtClean="0"/>
              <a:t>Extension on managing ground cover/pasture production should consider the need to address soil acidity </a:t>
            </a:r>
            <a:r>
              <a:rPr lang="en-AU" smtClean="0"/>
              <a:t>and low soil </a:t>
            </a:r>
            <a:r>
              <a:rPr lang="en-AU" dirty="0" smtClean="0"/>
              <a:t>P fertility</a:t>
            </a:r>
            <a:endParaRPr lang="en-AU" sz="2400" dirty="0" smtClean="0"/>
          </a:p>
          <a:p>
            <a:endParaRPr lang="en-A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466 Agriculture Vic Powerpoint_Template Gree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DEPI Presentation</Template>
  <TotalTime>5710</TotalTime>
  <Words>448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9466 Agriculture Vic Powerpoint_Template Green</vt:lpstr>
      <vt:lpstr>Summary of Survey of Soil  Fertility for SRILC in East Gippsland </vt:lpstr>
      <vt:lpstr>Survey of paddocks</vt:lpstr>
      <vt:lpstr>Soil reaction</vt:lpstr>
      <vt:lpstr>Extractable Aluminium</vt:lpstr>
      <vt:lpstr>Olsen P</vt:lpstr>
      <vt:lpstr>Colwell K</vt:lpstr>
      <vt:lpstr>CPC S</vt:lpstr>
      <vt:lpstr>General impressions to date</vt:lpstr>
    </vt:vector>
  </TitlesOfParts>
  <Company>CenITex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Orwin</dc:creator>
  <cp:lastModifiedBy>Doug Crawford</cp:lastModifiedBy>
  <cp:revision>311</cp:revision>
  <cp:lastPrinted>2014-10-20T04:42:37Z</cp:lastPrinted>
  <dcterms:created xsi:type="dcterms:W3CDTF">2013-06-18T02:30:54Z</dcterms:created>
  <dcterms:modified xsi:type="dcterms:W3CDTF">2017-03-03T02:16:02Z</dcterms:modified>
</cp:coreProperties>
</file>